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65"/>
  </p:notesMasterIdLst>
  <p:sldIdLst>
    <p:sldId id="321" r:id="rId2"/>
    <p:sldId id="421" r:id="rId3"/>
    <p:sldId id="423" r:id="rId4"/>
    <p:sldId id="422" r:id="rId5"/>
    <p:sldId id="424" r:id="rId6"/>
    <p:sldId id="257" r:id="rId7"/>
    <p:sldId id="258" r:id="rId8"/>
    <p:sldId id="259" r:id="rId9"/>
    <p:sldId id="331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332" r:id="rId25"/>
    <p:sldId id="274" r:id="rId26"/>
    <p:sldId id="275" r:id="rId27"/>
    <p:sldId id="276" r:id="rId28"/>
    <p:sldId id="279" r:id="rId29"/>
    <p:sldId id="280" r:id="rId30"/>
    <p:sldId id="282" r:id="rId31"/>
    <p:sldId id="283" r:id="rId32"/>
    <p:sldId id="285" r:id="rId33"/>
    <p:sldId id="308" r:id="rId34"/>
    <p:sldId id="330" r:id="rId35"/>
    <p:sldId id="318" r:id="rId36"/>
    <p:sldId id="319" r:id="rId37"/>
    <p:sldId id="309" r:id="rId38"/>
    <p:sldId id="311" r:id="rId39"/>
    <p:sldId id="312" r:id="rId40"/>
    <p:sldId id="310" r:id="rId41"/>
    <p:sldId id="284" r:id="rId42"/>
    <p:sldId id="354" r:id="rId43"/>
    <p:sldId id="388" r:id="rId44"/>
    <p:sldId id="418" r:id="rId45"/>
    <p:sldId id="371" r:id="rId46"/>
    <p:sldId id="391" r:id="rId47"/>
    <p:sldId id="393" r:id="rId48"/>
    <p:sldId id="414" r:id="rId49"/>
    <p:sldId id="359" r:id="rId50"/>
    <p:sldId id="360" r:id="rId51"/>
    <p:sldId id="420" r:id="rId52"/>
    <p:sldId id="358" r:id="rId53"/>
    <p:sldId id="372" r:id="rId54"/>
    <p:sldId id="373" r:id="rId55"/>
    <p:sldId id="400" r:id="rId56"/>
    <p:sldId id="377" r:id="rId57"/>
    <p:sldId id="378" r:id="rId58"/>
    <p:sldId id="379" r:id="rId59"/>
    <p:sldId id="380" r:id="rId60"/>
    <p:sldId id="381" r:id="rId61"/>
    <p:sldId id="382" r:id="rId62"/>
    <p:sldId id="408" r:id="rId63"/>
    <p:sldId id="286" r:id="rId64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Georgia" panose="02040502050405020303" pitchFamily="18" charset="0"/>
      <p:regular r:id="rId71"/>
      <p:bold r:id="rId72"/>
      <p:italic r:id="rId73"/>
      <p:boldItalic r:id="rId74"/>
    </p:embeddedFont>
    <p:embeddedFont>
      <p:font typeface="Helvetica Neue Light" panose="020B0604020202020204" charset="0"/>
      <p:regular r:id="rId75"/>
      <p:bold r:id="rId76"/>
      <p:italic r:id="rId77"/>
      <p:boldItalic r:id="rId78"/>
    </p:embeddedFont>
    <p:embeddedFont>
      <p:font typeface="Myriad Pro" panose="020B0503030403020204" charset="0"/>
      <p:regular r:id="rId79"/>
      <p:bold r:id="rId80"/>
      <p:italic r:id="rId81"/>
      <p:boldItalic r:id="rId82"/>
    </p:embeddedFont>
    <p:embeddedFont>
      <p:font typeface="PT Sans" panose="020B0604020202020204" charset="-52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C4FF"/>
    <a:srgbClr val="6FDCFF"/>
    <a:srgbClr val="2571FC"/>
    <a:srgbClr val="D33E4F"/>
    <a:srgbClr val="63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E4CC0F-DE70-48AB-90AF-01B342470F8A}">
  <a:tblStyle styleId="{46E4CC0F-DE70-48AB-90AF-01B342470F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8" d="100"/>
          <a:sy n="88" d="100"/>
        </p:scale>
        <p:origin x="6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3T08:29:35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1025 136,'293'-17,"-83"2,632 5,-821 10,-47 0,-443-2,259-7,-46-14,202 14,47 5,12 0,16 1,-1 1,0 0,20 1,-13 1,207-2,-419 3,-5-1,-1093-30,1267 29,-46-2,62 3,0 0,0 0,0 0,1 0,-1 1,0-1,0 0,0 0,0 0,0 0,0 0,0 0,0 0,0 0,0 1,0-1,0 0,0 0,0 0,0 0,0 0,0 0,0 0,0 0,0 1,0-1,0 0,0 0,-1 0,1 0,0 0,0 0,0 0,40 9,130 21,127 16,104 18,1268 236,-1465-253,-188-43,0 1,0 0,11 7,-26-12,-1 0,0 0,0 0,1 0,-1 0,0 0,1 0,-1 0,0 0,0 0,1 0,-1 1,0-1,0 0,1 0,-1 0,0 1,0-1,1 0,-1 0,0 0,0 1,0-1,0 0,1 0,-1 1,0-1,0 0,0 1,0-1,0 0,0 0,0 1,0-1,0 0,0 1,0-1,0 0,0 1,0-1,0 0,0 0,0 1,0-1,0 0,-1 1,1-1,0 0,0 0,0 1,0-1,-1 0,1 0,0 0,-4 2,0 0,0-1,0 0,-1 0,1 0,0 0,-1-1,-1 0,-55 3,-33-3,-152-14,-946-123,1135 129,-25-2,3 0,-27-9,106 19,0 0,0 0,0 0,0 0,0 0,0 0,0 0,0 0,0-1,0 1,0 0,0 0,0 0,0 0,0 0,27 2,97 11,-29-4,633 74,-646-69,-77-12,-6 0,-20 1,-104-5,0-4,-64-15,128 14,-407-58,561 79,104 19,-175-26,-22-7,0 0,0 1,0-1,0 0,0 0,0 0,0 0,0 0,0 0,0 1,0-1,0 0,0 0,0 0,0 0,0 0,0 1,0-1,0 0,0 0,0 0,0 0,0 0,0 1,0-1,0 0,0 0,0 0,0 0,0 0,0 0,-1 0,1 1,0-1,0 0,0 0,0 0,0 0,0 0,0 0,-1 0,1 0,0 0,0 0,0 0,0 0,0 0,-1 0,1 0,0 0,0 0,0 0,0 0,0 0,-1 0,1 0,0 0,0 0,0 0,-39 4,7-3,17-2,0 2,0-1,0 2,0 0,0 1,1 0,-5 3,8 1,13 0,21 2,15-1,-29-7,0 1,0 0,0 0,-1 1,1 0,0 0,4 4,1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3T08:29:40.65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969 1,'12'11,"1"1,0-2,0 0,1 0,1-1,-1-1,1-1,1 0,7 2,0-1,-3-1,-1 0,-1 1,3 2,-8 1,-13-10,0-1,0 0,0 1,0-1,0 0,0 1,0-1,0 0,0 1,0-1,0 1,0-1,0 0,0 1,0-1,0 0,0 1,0-1,0 0,0 1,-1-1,1 0,0 0,0 1,0-1,-1 0,1 0,0 1,-3 1,0 0,0 0,0-1,-1 1,1 0,0-1,-1 0,1 0,-1 0,-74 18,-1-2,-56 2,31-5,48-5,-148 25,161-23,43-12,0 1,0 0,0 0,-1 0,1 0,0 0,0 0,0 0,0 0,-1 0,1 0,0 1,0-1,0 0,0 0,-1 0,1 0,0 0,0 0,0 0,0 0,0 0,-1 0,1 1,0-1,0 0,0 0,0 0,0 0,0 0,0 1,0-1,0 0,-1 0,1 0,0 0,0 1,0-1,0 0,0 0,0 0,0 0,0 1,0-1,0 0,0 0,0 0,0 0,0 1,1-1,-1 0,0 0,23 5,75 0,13-5,-54 0,932-4,-925 4,-56 2,-18 0,-84 11,-29-3,-494 14,154-9,373-7,79-4,23 1,62 6,28-1,-25-3,570 55,-646-62,42 5,-40-3,-5-1,-24 1,-501-1,314-3,70 0,15 0,-1 5,-18 7,133-8,0 0,0 1,-10 3,13 0,10-5,1-1,0 0,0 0,0 0,0 0,0 1,0-1,0 0,0 0,0 0,0 0,0 1,0-1,0 0,0 0,0 0,0 0,0 1,0-1,0 0,0 0,0 0,0 0,0 1,0-1,0 0,0 0,1 0,-1 0,0 1,0-1,0 0,0 0,0 0,0 0,1 0,-1 0,0 0,0 0,0 1,5 1,0-1,-1 1,1-1,0 1,0-2,0 1,3 0,234 19,-83-9,-76-4,319 33,-344-31,-53-5,-14-2,-65 4,0-4,-21-3,-1-1,-32 0,21-1,1 5,-54 10,130-6,30-6,0 0,0 0,-1 0,1 0,0 0,0 0,0 0,0 0,-1 0,1 1,0-1,0 0,0 0,0 0,0 0,-1 0,1 0,0 0,0 0,0 0,0 1,0-1,0 0,0 0,-1 0,1 0,0 0,0 0,0 1,0-1,0 0,0 0,0 0,0 0,0 1,0-1,0 0,0 0,0 0,0 0,0 1,0-1,14 4,27 1,0-2,17-1,-26-2,223 5,274 10,-162 9,-327-22,-30-2,0 1,-1 0,1 0,0 1,0 0,-1 1,1 0,1 1,-9-3,1 0,-1 0,0-1,1 1,-1-1,1 0,-1 0,0 0,1 0,-1 0,3 0,15-1,855-2,-1468 3,214 2,-450-5,757 2,1-2,1-4,-1-3,-3-4,64 12,1-1,-1 0,1-1,-1 1,1-2,0 1,-1-2,7 4,1 0,-1 0,1 0,0 0,0 0,-1-1,2 1,-1-1,0 1,0-1,1 0,-1 1,1-1,0 0,0 0,0 0,0 0,1 0,-1 0,1 0,0 0,0 0,0-2,0-3,1-1,0 1,1-1,0 1,0 0,1 0,0 0,0 0,1 0,0 1,0 0,1 0,0 0,0 0,1 1,0-1,0 1,0 1,1-1,-1 1,1 1,4-3,12-3,-1 0,2 2,-1 1,16-3,102-15,-84 16,-19 3,-19 4,-1-1,0-1,15-5,-22 1,-12 2,-21-4,-32-3,-18 0,-6-1,-59-14,88 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3T08:29:43.11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1 105,'136'-5,"-1"-7,107-25,-121 18,-83 14,-12 2,0-2,14-4,-35 6,-11 1,-20-1,0 2,-19 1,10 0,-166 2,-87-1,513 0,28-1,1184 0,-1633 0,398-1,243 2,-372 4,-71-5,0 1,1-1,-1 0,1 1,-1 0,0 0,0-1,1 1,-1 1,0-1,0 0,0 0,1 2,-3-3,1 0,-1 1,0-1,0 1,0-1,1 0,-1 1,0-1,0 1,0-1,0 0,0 1,0-1,0 1,0-1,0 0,0 1,0-1,0 1,0-1,0 1,0-1,-1 0,1 1,0-1,0 0,0 1,-16 14,-5-4,-1 0,0-2,0-1,-1 0,0-2,-15 2,-139 26,-67 0,78-13,164-21,0 0,0 0,0 1,0-1,0 0,0 1,0-1,0 1,1-1,-1 1,0 0,0 0,-1 1,32 3,86 4,35-6,-27-1,161 8,207 37,-399-31,-61-4,-31-12,1 0,-1 0,0 0,1 0,-1 1,0-1,1 0,-1 0,0 1,1-1,-1 0,0 1,0-1,1 0,-1 1,0-1,0 0,0 1,0-1,1 0,-1 1,0-1,0 1,0-1,0 0,0 1,0-1,0 1,0-1,0 0,0 1,0-1,0 1,-3 1,1 0,0 0,-1 0,1 0,-1 0,1-1,-1 1,0-1,0 0,0 0,0 0,1 0,-1 0,-1-1,-39 11,-1-1,0-3,-19 0,-134 4,179-11,12 0,0-1,0 1,0 1,0 0,0-1,0 2,0-1,0 1,0 0,0 0,0 0,6-1,-1 0,1-1,-1 1,1 0,-1-1,1 1,-1 0,1-1,0 1,-1 0,1 0,0 0,0-1,-1 1,1 0,0 0,0 0,0 0,0-1,0 1,0 0,0 0,1 0,-1-1,0 1,0 0,1 0,-1 0,0-1,1 1,-1 0,1-1,-1 1,1 0,-1-1,1 1,-1 0,2 0,23 24,-16-20,0 1,0-1,1 0,-1-1,1 0,1-1,-1 0,0-1,8 1,23 3,36-1,-54-4,8 1,16 2,1-3,0-1,45-7,-90 7,1-1,0 0,-1 0,1 0,-1 0,1 0,-1-1,0 1,1-1,-1 0,0 0,0 0,0 0,-1-1,2 0,-2 0,0 0,-1 0,1 0,-1 0,1 0,-1 0,0 0,0 0,-1-1,1 1,-1 0,1 0,-1-1,0 1,0 0,-1-3,1-13,1 0,1 0,1 0,0 1,6-17,-3 12,-2-1,0 0,-1-1,-2-8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Google Shape;2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Google Shape;2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Google Shape;2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08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Google Shape;2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Google Shape;2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Google Shape;27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Google Shape;3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Google Shape;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Google Shape;3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6" name="Google Shape;35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Google Shape;3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7" name="Google Shape;3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145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Google Shape;40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по центру">
  <p:cSld name="TITLE_AND_BODY_1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PT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вверху">
  <p:cSld name="Заголовок — вверху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PT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  <a:defRPr sz="1200" b="0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Заголовок и объект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9644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 — по центр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9228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3125" tIns="93125" rIns="93125" bIns="93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3125" tIns="93125" rIns="93125" bIns="931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3125" tIns="93125" rIns="93125" bIns="93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3125" tIns="93125" rIns="93125" bIns="931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3125" tIns="93125" rIns="93125" bIns="931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3125" tIns="93125" rIns="93125" bIns="93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3125" tIns="93125" rIns="93125" bIns="931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3125" tIns="93125" rIns="93125" bIns="931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3125" tIns="93125" rIns="93125" bIns="93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3125" tIns="93125" rIns="93125" bIns="93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3125" tIns="93125" rIns="93125" bIns="931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3125" tIns="93125" rIns="93125" bIns="931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3125" tIns="93125" rIns="93125" bIns="931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125" tIns="93125" rIns="93125" bIns="931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93125" rIns="93125" bIns="931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93125" rIns="93125" bIns="931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93125" rIns="93125" bIns="931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3" r:id="rId13"/>
    <p:sldLayoutId id="214748366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1784CA-F932-409E-B74F-F0AB277A4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1026" name="Picture 2" descr="Есть три вида лжи: ложь, наглая ложь и статистика ...">
            <a:extLst>
              <a:ext uri="{FF2B5EF4-FFF2-40B4-BE49-F238E27FC236}">
                <a16:creationId xmlns:a16="http://schemas.microsoft.com/office/drawing/2014/main" id="{259B9F15-668E-4633-B269-0151FB5C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74" y="605461"/>
            <a:ext cx="8363651" cy="393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E7FAFEE9-40F3-48C9-809C-4B29ED5357C3}"/>
                  </a:ext>
                </a:extLst>
              </p14:cNvPr>
              <p14:cNvContentPartPr/>
              <p14:nvPr/>
            </p14:nvContentPartPr>
            <p14:xfrm>
              <a:off x="7642749" y="4239886"/>
              <a:ext cx="1031040" cy="19764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E7FAFEE9-40F3-48C9-809C-4B29ED5357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3749" y="4230886"/>
                <a:ext cx="104868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3304B4E-18BF-4E03-9DE4-02A4FC5C54D6}"/>
              </a:ext>
            </a:extLst>
          </p:cNvPr>
          <p:cNvGrpSpPr/>
          <p:nvPr/>
        </p:nvGrpSpPr>
        <p:grpSpPr>
          <a:xfrm>
            <a:off x="7365549" y="4099846"/>
            <a:ext cx="1171800" cy="271440"/>
            <a:chOff x="7365549" y="4099846"/>
            <a:chExt cx="117180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7670B044-C222-4027-9027-5A07655620ED}"/>
                    </a:ext>
                  </a:extLst>
                </p14:cNvPr>
                <p14:cNvContentPartPr/>
                <p14:nvPr/>
              </p14:nvContentPartPr>
              <p14:xfrm>
                <a:off x="7379949" y="4099846"/>
                <a:ext cx="901440" cy="2631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7670B044-C222-4027-9027-5A07655620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7309" y="4037206"/>
                  <a:ext cx="10270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DC4B9D0F-168B-4BDB-99E7-64BF33EA0907}"/>
                    </a:ext>
                  </a:extLst>
                </p14:cNvPr>
                <p14:cNvContentPartPr/>
                <p14:nvPr/>
              </p14:nvContentPartPr>
              <p14:xfrm>
                <a:off x="7365549" y="4185526"/>
                <a:ext cx="1171800" cy="1857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DC4B9D0F-168B-4BDB-99E7-64BF33EA09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02909" y="4122886"/>
                  <a:ext cx="129744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948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4489764" y="4878958"/>
            <a:ext cx="155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10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866306" y="2066571"/>
            <a:ext cx="7412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T Sans"/>
              <a:buNone/>
            </a:pPr>
            <a:r>
              <a:rPr lang="en-US" sz="2300" b="1" i="0" u="none" strike="noStrike" cap="none" dirty="0">
                <a:solidFill>
                  <a:srgbClr val="09C4FF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Репрезентати́вность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 — соответствие характеристик выборки характеристикам популяции или генеральной совокупности в целом </a:t>
            </a:r>
            <a:endParaRPr sz="23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EF76ACDC-391E-4E63-9906-6F70B4F27EE6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Репрезентативность выборки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pic>
        <p:nvPicPr>
          <p:cNvPr id="113" name="Google Shape;113;p21" descr="Franklin D. Roosevelt - NARA - 1967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6452" y="1558698"/>
            <a:ext cx="2501716" cy="301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5925" y="1558697"/>
            <a:ext cx="2665552" cy="301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4489764" y="4878958"/>
            <a:ext cx="155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11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11" name="Заголовок 3">
            <a:extLst>
              <a:ext uri="{FF2B5EF4-FFF2-40B4-BE49-F238E27FC236}">
                <a16:creationId xmlns:a16="http://schemas.microsoft.com/office/drawing/2014/main" id="{12268571-706A-43E9-9674-91EC35F2CC5D}"/>
              </a:ext>
            </a:extLst>
          </p:cNvPr>
          <p:cNvSpPr txBox="1">
            <a:spLocks/>
          </p:cNvSpPr>
          <p:nvPr/>
        </p:nvSpPr>
        <p:spPr>
          <a:xfrm>
            <a:off x="76200" y="64442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Репрезентативность выборки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4489764" y="4878958"/>
            <a:ext cx="155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12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pic>
        <p:nvPicPr>
          <p:cNvPr id="126" name="Google Shape;126;p22" descr="http://mediafamily.pro/wp-content/uploads/2017/09/57180759728d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744" y="971813"/>
            <a:ext cx="5040496" cy="34850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187A16F9-3A03-4ADC-89B2-3BB84E3ACD3A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выжившего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pic>
        <p:nvPicPr>
          <p:cNvPr id="135" name="Google Shape;135;p23" descr="http://www.more.club/wp-content/uploads/2018/01/6.jpg"/>
          <p:cNvPicPr preferRelativeResize="0"/>
          <p:nvPr/>
        </p:nvPicPr>
        <p:blipFill rotWithShape="1">
          <a:blip r:embed="rId3">
            <a:alphaModFix/>
          </a:blip>
          <a:srcRect t="15983"/>
          <a:stretch/>
        </p:blipFill>
        <p:spPr>
          <a:xfrm>
            <a:off x="830617" y="1111200"/>
            <a:ext cx="7482758" cy="37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4489764" y="4878958"/>
            <a:ext cx="155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13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DF499663-5671-4F66-B9EB-38175AB3A45A}"/>
              </a:ext>
            </a:extLst>
          </p:cNvPr>
          <p:cNvSpPr txBox="1">
            <a:spLocks/>
          </p:cNvSpPr>
          <p:nvPr/>
        </p:nvSpPr>
        <p:spPr>
          <a:xfrm>
            <a:off x="60960" y="64442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Ошибка выжившего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4489764" y="4878958"/>
            <a:ext cx="155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14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graphicFrame>
        <p:nvGraphicFramePr>
          <p:cNvPr id="146" name="Google Shape;146;p24"/>
          <p:cNvGraphicFramePr/>
          <p:nvPr/>
        </p:nvGraphicFramePr>
        <p:xfrm>
          <a:off x="624325" y="1930884"/>
          <a:ext cx="7886400" cy="2709705"/>
        </p:xfrm>
        <a:graphic>
          <a:graphicData uri="http://schemas.openxmlformats.org/drawingml/2006/table">
            <a:tbl>
              <a:tblPr>
                <a:noFill/>
                <a:tableStyleId>{46E4CC0F-DE70-48AB-90AF-01B342470F8A}</a:tableStyleId>
              </a:tblPr>
              <a:tblGrid>
                <a:gridCol w="205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Возраст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Город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Уровень образования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Иванов П.А.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24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Санкт-Петербург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Высшее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Петрова К.В.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35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Москва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Кандидат наук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Семенова Н.К.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31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Иваново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Среднее специальное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Сидоров С.О.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28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Сургут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Доктор наук</a:t>
                      </a:r>
                      <a:endParaRPr sz="16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7" name="Google Shape;147;p24"/>
          <p:cNvSpPr/>
          <p:nvPr/>
        </p:nvSpPr>
        <p:spPr>
          <a:xfrm>
            <a:off x="568881" y="668417"/>
            <a:ext cx="76740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</a:pPr>
            <a:endParaRPr sz="2100" b="0" i="0" u="none" strike="noStrike" cap="none" dirty="0">
              <a:solidFill>
                <a:srgbClr val="222222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Выборка состоит из объектов, объекты характеризуются признаками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D18A82E2-601C-490A-91DA-0A5DD81B590B}"/>
              </a:ext>
            </a:extLst>
          </p:cNvPr>
          <p:cNvSpPr txBox="1">
            <a:spLocks/>
          </p:cNvSpPr>
          <p:nvPr/>
        </p:nvSpPr>
        <p:spPr>
          <a:xfrm>
            <a:off x="53340" y="64442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и признаки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3613694" y="1558425"/>
            <a:ext cx="1958400" cy="452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8925" tIns="29450" rIns="58925" bIns="29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Признаки</a:t>
            </a:r>
            <a:endParaRPr sz="23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57" name="Google Shape;157;p25"/>
          <p:cNvSpPr/>
          <p:nvPr/>
        </p:nvSpPr>
        <p:spPr>
          <a:xfrm flipH="1">
            <a:off x="3223642" y="2010621"/>
            <a:ext cx="1238274" cy="5254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sp>
      <p:sp>
        <p:nvSpPr>
          <p:cNvPr id="158" name="Google Shape;158;p25"/>
          <p:cNvSpPr/>
          <p:nvPr/>
        </p:nvSpPr>
        <p:spPr>
          <a:xfrm>
            <a:off x="4462169" y="2010621"/>
            <a:ext cx="1340280" cy="5254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sp>
      <p:sp>
        <p:nvSpPr>
          <p:cNvPr id="159" name="Google Shape;159;p25"/>
          <p:cNvSpPr/>
          <p:nvPr/>
        </p:nvSpPr>
        <p:spPr>
          <a:xfrm>
            <a:off x="1034291" y="2536299"/>
            <a:ext cx="3037500" cy="657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8925" tIns="29450" rIns="58925" bIns="29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Количественные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(числовые)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4884128" y="2536298"/>
            <a:ext cx="3343500" cy="657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8925" tIns="29450" rIns="58925" bIns="29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Качественные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(категориальные)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61" name="Google Shape;161;p25"/>
          <p:cNvSpPr/>
          <p:nvPr/>
        </p:nvSpPr>
        <p:spPr>
          <a:xfrm flipH="1">
            <a:off x="5204471" y="3203827"/>
            <a:ext cx="735318" cy="383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sp>
      <p:sp>
        <p:nvSpPr>
          <p:cNvPr id="162" name="Google Shape;162;p25"/>
          <p:cNvSpPr/>
          <p:nvPr/>
        </p:nvSpPr>
        <p:spPr>
          <a:xfrm>
            <a:off x="5940548" y="3203827"/>
            <a:ext cx="887220" cy="383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sp>
      <p:sp>
        <p:nvSpPr>
          <p:cNvPr id="163" name="Google Shape;163;p25"/>
          <p:cNvSpPr/>
          <p:nvPr/>
        </p:nvSpPr>
        <p:spPr>
          <a:xfrm>
            <a:off x="3844035" y="3597607"/>
            <a:ext cx="1958400" cy="645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8925" tIns="29450" rIns="58925" bIns="29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Порядковые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5940548" y="3597608"/>
            <a:ext cx="2293500" cy="645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8925" tIns="29450" rIns="58925" bIns="29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Номинальные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8145AB16-2D76-4C92-952F-75DF82070631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Типы признаков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/>
        </p:nvSpPr>
        <p:spPr>
          <a:xfrm>
            <a:off x="83829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553641" y="1249146"/>
            <a:ext cx="85905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T Sans"/>
              <a:buNone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Качественные признаки, не подлежащие упорядочиванию</a:t>
            </a:r>
            <a:endParaRPr sz="23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553641" y="1912830"/>
            <a:ext cx="58311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Примеры: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Город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 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Темперамент человека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Группа крови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Цвет предмета</a:t>
            </a: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3CE3D9D6-C400-46DB-82D7-6DE5B44BD0C0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Номинальные признаки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553641" y="1097355"/>
            <a:ext cx="7804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Качественные признаки, которые могут быть ранжированы в убывающем или восходящем порядке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553641" y="1814253"/>
            <a:ext cx="58311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Примеры: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Уровень образования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Степень ожога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Социально-экономический статус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Спортивный разряд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74FDD57D-5599-40A8-95A5-BD63BDFA97C2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Порядковые признаки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553641" y="1284568"/>
            <a:ext cx="85986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Признаки, измеряемые с помощью чисел, имеющих содержательный смысл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553641" y="2001465"/>
            <a:ext cx="58311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Примеры: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Рост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Вес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endParaRPr sz="21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Зарплата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D65A99A1-AA0D-48E0-96AF-A0FD35E01F45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Количественные признаки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graphicFrame>
        <p:nvGraphicFramePr>
          <p:cNvPr id="203" name="Google Shape;203;p29"/>
          <p:cNvGraphicFramePr/>
          <p:nvPr/>
        </p:nvGraphicFramePr>
        <p:xfrm>
          <a:off x="777169" y="1058643"/>
          <a:ext cx="7589700" cy="2566350"/>
        </p:xfrm>
        <a:graphic>
          <a:graphicData uri="http://schemas.openxmlformats.org/drawingml/2006/table">
            <a:tbl>
              <a:tblPr>
                <a:noFill/>
                <a:tableStyleId>{46E4CC0F-DE70-48AB-90AF-01B342470F8A}</a:tableStyleId>
              </a:tblPr>
              <a:tblGrid>
                <a:gridCol w="183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 Narrow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Возраст</a:t>
                      </a:r>
                      <a:endParaRPr sz="1500" b="1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Город</a:t>
                      </a:r>
                      <a:endParaRPr sz="1500" b="1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Уровень образования</a:t>
                      </a:r>
                      <a:endParaRPr sz="1500" b="1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Иванов П.А.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Санкт-Петербург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Высшее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Петрова К.В.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35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Москва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Кандидат наук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Семенова Н.К.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31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Иваново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Среднее специальное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Сидоров С.О.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28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Сургут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T Sans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Доктор наук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4" name="Google Shape;204;p29"/>
          <p:cNvSpPr/>
          <p:nvPr/>
        </p:nvSpPr>
        <p:spPr>
          <a:xfrm flipH="1">
            <a:off x="2366746" y="3652579"/>
            <a:ext cx="801252" cy="6604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sp>
      <p:sp>
        <p:nvSpPr>
          <p:cNvPr id="205" name="Google Shape;205;p29"/>
          <p:cNvSpPr/>
          <p:nvPr/>
        </p:nvSpPr>
        <p:spPr>
          <a:xfrm>
            <a:off x="777169" y="4360148"/>
            <a:ext cx="21489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Количественный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3794608" y="4239196"/>
            <a:ext cx="17079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Номинальный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207" name="Google Shape;207;p29"/>
          <p:cNvSpPr/>
          <p:nvPr/>
        </p:nvSpPr>
        <p:spPr>
          <a:xfrm flipH="1">
            <a:off x="4651920" y="3647098"/>
            <a:ext cx="375570" cy="5910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sp>
      <p:sp>
        <p:nvSpPr>
          <p:cNvPr id="208" name="Google Shape;208;p29"/>
          <p:cNvSpPr/>
          <p:nvPr/>
        </p:nvSpPr>
        <p:spPr>
          <a:xfrm>
            <a:off x="6553171" y="4191443"/>
            <a:ext cx="15492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Порядковый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7228265" y="3597718"/>
            <a:ext cx="32130" cy="5910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319188CD-2B47-42C0-9F4E-853A68DB5827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Типы признаков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467213-4E75-462F-AB7E-E1858C89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25C738-6132-4D36-9D11-DF3D5B678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Зачем нужна математическая статистика?</a:t>
            </a:r>
          </a:p>
          <a:p>
            <a:r>
              <a:rPr lang="ru-RU" dirty="0"/>
              <a:t>Литература для изучения</a:t>
            </a:r>
          </a:p>
          <a:p>
            <a:r>
              <a:rPr lang="ru-RU" dirty="0"/>
              <a:t>Генеральная совокупность и выборка</a:t>
            </a:r>
          </a:p>
          <a:p>
            <a:r>
              <a:rPr lang="ru-RU" dirty="0"/>
              <a:t>Описательные статистики</a:t>
            </a:r>
          </a:p>
          <a:p>
            <a:r>
              <a:rPr lang="ru-RU" dirty="0"/>
              <a:t>Корреляция</a:t>
            </a:r>
          </a:p>
          <a:p>
            <a:r>
              <a:rPr lang="en-US" dirty="0"/>
              <a:t>A/B </a:t>
            </a:r>
            <a:r>
              <a:rPr lang="ru-RU" dirty="0"/>
              <a:t> тестирование и статистические гипотезы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236884-92DF-42BA-9463-271B433B28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5" name="Picture 2" descr="Statistics Textbooks suck out all the fun. - Creative Maths">
            <a:extLst>
              <a:ext uri="{FF2B5EF4-FFF2-40B4-BE49-F238E27FC236}">
                <a16:creationId xmlns:a16="http://schemas.microsoft.com/office/drawing/2014/main" id="{6A82B2F8-D9F7-4D82-AA32-BC036D5AB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07" y="1095583"/>
            <a:ext cx="2733675" cy="277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6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20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8938F49C-34F3-46E2-9FD5-E7FE8D6D9BEE}"/>
              </a:ext>
            </a:extLst>
          </p:cNvPr>
          <p:cNvSpPr txBox="1">
            <a:spLocks/>
          </p:cNvSpPr>
          <p:nvPr/>
        </p:nvSpPr>
        <p:spPr>
          <a:xfrm>
            <a:off x="1256888" y="1770460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b="1" dirty="0">
                <a:solidFill>
                  <a:srgbClr val="09C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ОПИСАТЕЛЬНЫЕ СТАТИСТИКИ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553641" y="1539185"/>
            <a:ext cx="53706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3683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Среднее арифметическое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Медиана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Мода</a:t>
            </a:r>
            <a:endParaRPr sz="2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21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4279A952-67CC-4C58-8DB1-92DE697CBC1E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Меры центральной тенденции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pic>
        <p:nvPicPr>
          <p:cNvPr id="238" name="Google Shape;238;p32" descr="https://4.bp.blogspot.com/-3phAraz27wc/VvpbBDormwI/AAAAAAAAA20/QGAyKc6FezQZM5mfXGcnWTWir2XzLQjpgCPcB/s640/%25D0%25A1%25D1%2580%25D0%25B5%25D0%25B4%25D0%25BD%25D0%25B5%25D0%25B5%2B%25D0%25B7%25D0%25BD%25D0%25B0%25D1%2587%25D0%25B5%25D0%25BD%25D0%25B8%25D0%25B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877" y="2324522"/>
            <a:ext cx="4290000" cy="241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2266500" y="1339450"/>
            <a:ext cx="4290000" cy="65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044" b="-11485"/>
            </a:stretch>
          </a:blipFill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 Light"/>
              <a:buNone/>
            </a:pPr>
            <a:r>
              <a:rPr lang="en-US" sz="2300" b="0" i="0" u="none" strike="noStrike" cap="none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 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4012200" y="2377025"/>
            <a:ext cx="3799200" cy="1157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480" t="-3960" r="-1381" b="-5180"/>
            </a:stretch>
          </a:blipFill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Helvetica Neue Light"/>
              <a:buNone/>
            </a:pPr>
            <a:r>
              <a:rPr lang="en-US" sz="2300" b="0" i="0" u="none" strike="noStrike" cap="none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 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5498524" y="4814539"/>
            <a:ext cx="34671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T Sans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*Иллюстрации взяты из книги «Статистика и котики»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22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11" name="Заголовок 3">
            <a:extLst>
              <a:ext uri="{FF2B5EF4-FFF2-40B4-BE49-F238E27FC236}">
                <a16:creationId xmlns:a16="http://schemas.microsoft.com/office/drawing/2014/main" id="{8403C575-199B-4805-B5C3-F39A92E75BD0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Среднее арифметическое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pic>
        <p:nvPicPr>
          <p:cNvPr id="251" name="Google Shape;251;p33" descr="Картинки по запросу statistics funny me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50" y="1912400"/>
            <a:ext cx="3724024" cy="26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566411" y="1198331"/>
            <a:ext cx="7384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Минус данной МЦТ: чувствительность к выбросам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5498524" y="4814539"/>
            <a:ext cx="34671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T Sans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*Иллюстрации взяты из книги «Статистика и котики»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23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EB011FC2-9247-45BD-BDC2-2419BCF552FA}"/>
              </a:ext>
            </a:extLst>
          </p:cNvPr>
          <p:cNvSpPr txBox="1">
            <a:spLocks/>
          </p:cNvSpPr>
          <p:nvPr/>
        </p:nvSpPr>
        <p:spPr>
          <a:xfrm>
            <a:off x="113392" y="126867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Среднее арифметическое</a:t>
            </a:r>
          </a:p>
        </p:txBody>
      </p:sp>
      <p:sp>
        <p:nvSpPr>
          <p:cNvPr id="9" name="Google Shape;358;p44">
            <a:extLst>
              <a:ext uri="{FF2B5EF4-FFF2-40B4-BE49-F238E27FC236}">
                <a16:creationId xmlns:a16="http://schemas.microsoft.com/office/drawing/2014/main" id="{755EC94A-AD3B-4E71-AD58-ED03312BF103}"/>
              </a:ext>
            </a:extLst>
          </p:cNvPr>
          <p:cNvSpPr/>
          <p:nvPr/>
        </p:nvSpPr>
        <p:spPr>
          <a:xfrm>
            <a:off x="7243672" y="2139571"/>
            <a:ext cx="1106820" cy="48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strike="noStrike" dirty="0">
                <a:solidFill>
                  <a:srgbClr val="000000"/>
                </a:solidFill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 </a:t>
            </a:r>
            <a:r>
              <a:rPr lang="en-US" sz="2400" b="0" strike="noStrike" dirty="0" err="1">
                <a:solidFill>
                  <a:srgbClr val="000000"/>
                </a:solidFill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Выброс</a:t>
            </a:r>
            <a:endParaRPr sz="2400" b="0" strike="noStrike" dirty="0">
              <a:solidFill>
                <a:schemeClr val="dk1"/>
              </a:solidFill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 dirty="0">
              <a:solidFill>
                <a:schemeClr val="dk1"/>
              </a:solidFill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  <p:cxnSp>
        <p:nvCxnSpPr>
          <p:cNvPr id="10" name="Google Shape;359;p44">
            <a:extLst>
              <a:ext uri="{FF2B5EF4-FFF2-40B4-BE49-F238E27FC236}">
                <a16:creationId xmlns:a16="http://schemas.microsoft.com/office/drawing/2014/main" id="{A77390A4-9945-450C-8E5C-E860BE16AA55}"/>
              </a:ext>
            </a:extLst>
          </p:cNvPr>
          <p:cNvCxnSpPr>
            <a:cxnSpLocks/>
          </p:cNvCxnSpPr>
          <p:nvPr/>
        </p:nvCxnSpPr>
        <p:spPr>
          <a:xfrm>
            <a:off x="7797082" y="2647455"/>
            <a:ext cx="0" cy="356474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pic>
        <p:nvPicPr>
          <p:cNvPr id="11" name="Google Shape;366;p45">
            <a:extLst>
              <a:ext uri="{FF2B5EF4-FFF2-40B4-BE49-F238E27FC236}">
                <a16:creationId xmlns:a16="http://schemas.microsoft.com/office/drawing/2014/main" id="{16C51A35-000A-49D1-9D13-F73E0A76E663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91" y="3003929"/>
            <a:ext cx="2066101" cy="181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4;p47">
            <a:extLst>
              <a:ext uri="{FF2B5EF4-FFF2-40B4-BE49-F238E27FC236}">
                <a16:creationId xmlns:a16="http://schemas.microsoft.com/office/drawing/2014/main" id="{024A3214-20E8-495A-9772-4FB3239CDC16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13" y="3653408"/>
            <a:ext cx="869084" cy="110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94;p47">
            <a:extLst>
              <a:ext uri="{FF2B5EF4-FFF2-40B4-BE49-F238E27FC236}">
                <a16:creationId xmlns:a16="http://schemas.microsoft.com/office/drawing/2014/main" id="{3411C3F5-E4D2-4CE6-BBBC-9E06C36F5060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90" y="3610645"/>
            <a:ext cx="869084" cy="110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94;p47">
            <a:extLst>
              <a:ext uri="{FF2B5EF4-FFF2-40B4-BE49-F238E27FC236}">
                <a16:creationId xmlns:a16="http://schemas.microsoft.com/office/drawing/2014/main" id="{0BE0DB6D-12B4-4644-AB99-9426D6D48B10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59" y="3599691"/>
            <a:ext cx="869084" cy="110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EB011FC2-9247-45BD-BDC2-2419BCF552FA}"/>
              </a:ext>
            </a:extLst>
          </p:cNvPr>
          <p:cNvSpPr txBox="1">
            <a:spLocks/>
          </p:cNvSpPr>
          <p:nvPr/>
        </p:nvSpPr>
        <p:spPr>
          <a:xfrm>
            <a:off x="113392" y="126867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Усеченное среднее</a:t>
            </a:r>
          </a:p>
        </p:txBody>
      </p:sp>
    </p:spTree>
    <p:extLst>
      <p:ext uri="{BB962C8B-B14F-4D97-AF65-F5344CB8AC3E}">
        <p14:creationId xmlns:p14="http://schemas.microsoft.com/office/powerpoint/2010/main" val="358571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451475" y="1023650"/>
            <a:ext cx="72921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Алгоритм нахождения медианы:</a:t>
            </a:r>
            <a:endParaRPr sz="23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None/>
            </a:pPr>
            <a:endParaRPr sz="23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4826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T Sans"/>
              <a:buAutoNum type="arabicPeriod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Расположить значения по возрастанию</a:t>
            </a:r>
            <a:endParaRPr sz="21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4826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T Sans"/>
              <a:buAutoNum type="arabicPeriod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Если количество значений нечетное, то медианой будет центральное значение в ряду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T Sans"/>
              <a:buAutoNum type="arabicPeriod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Если количество значений четное, то для вычисления медианы необходимо найти среднее арифметическое двух центральных значений</a:t>
            </a:r>
            <a:endParaRPr sz="21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pic>
        <p:nvPicPr>
          <p:cNvPr id="265" name="Google Shape;265;p34" descr="Картинки по запросу statistics funny median"/>
          <p:cNvPicPr preferRelativeResize="0"/>
          <p:nvPr/>
        </p:nvPicPr>
        <p:blipFill rotWithShape="1">
          <a:blip r:embed="rId3">
            <a:alphaModFix/>
          </a:blip>
          <a:srcRect l="13859" t="17186" r="11123" b="17457"/>
          <a:stretch/>
        </p:blipFill>
        <p:spPr>
          <a:xfrm>
            <a:off x="5227423" y="3286361"/>
            <a:ext cx="3540041" cy="173485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25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21DDBE55-0A82-466A-98C0-26003C359108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Медиана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768750" y="1104600"/>
            <a:ext cx="7528800" cy="3310800"/>
          </a:xfrm>
          <a:prstGeom prst="rect">
            <a:avLst/>
          </a:prstGeom>
          <a:noFill/>
          <a:ln w="12700" cap="flat" cmpd="sng">
            <a:solidFill>
              <a:srgbClr val="6FDC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482600" marR="0" lvl="0" indent="-476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AutoNum type="arabicPeriod"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Дан числовой ряд: 1,5,3,9,11, 2, 14, 6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marR="0" lvl="0" indent="-476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AutoNum type="arabicPeriod"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Расположим числа в порядке возрастания: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1,2,3,5,6,9,11,14</a:t>
            </a:r>
            <a:endParaRPr sz="23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3. Найдем центральные числа: 5 и 6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4. Найдем их среднее арифметическое: (5+6):2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5. Получаем, что значение медианы равно 5,5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Google Shape;276;p35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26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C9AD90E8-6571-45DB-84AF-55EFE0A3B0C0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Медиана:пример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/>
        </p:nvSpPr>
        <p:spPr>
          <a:xfrm>
            <a:off x="2909393" y="485548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712371" y="1143246"/>
            <a:ext cx="6815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T Sans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Мода-наиболее часто встречающееся значение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" name="Google Shape;286;p36" descr="https://4.bp.blogspot.com/-CKVd0q2rmUc/Vvpa_aPiYlI/AAAAAAAAA20/PhDECothc_k3_K-uFsLINEHorK_u0RrMwCPcB/s640/%25D0%2591%25D0%25BE%25D0%25BB%25D1%258C%25D1%2588%25D0%25B8%25D0%25BD%25D1%2581%25D1%2582%25D0%25B2%25D0%25BE%2B%25D0%25BA%25D0%25BE%25D1%2582%25D0%25B8%25D0%25BA%25D0%25BE%25D0%25B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7401" y="1528302"/>
            <a:ext cx="5563826" cy="31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5498524" y="4814539"/>
            <a:ext cx="34671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T Sans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*Иллюстрации взяты из книги «Статистика и котики»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27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445D84F5-62F8-4DE5-BF0C-D477F0CA88C8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28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553641" y="1360651"/>
            <a:ext cx="53706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3683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Размах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Межквартильный размах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Стандартное отклонение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Дисперсия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0D2372D0-54AF-4C2A-ABE9-8A6D977EDC04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Меры разброса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391771" y="766079"/>
            <a:ext cx="82176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</a:pPr>
            <a:r>
              <a:rPr lang="en-US" sz="2100" b="1" i="0" u="none" strike="noStrike" cap="none" dirty="0">
                <a:solidFill>
                  <a:srgbClr val="09C4FF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Кванти́ль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 в математической статистике — значение, которое заданная случайная величина не превышает с фиксированной вероятностью. Если вероятность задана в процентах, то квантиль называется процентилем или перцентилем</a:t>
            </a: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Google Shape;330;p40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29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39A4163B-00BE-40ED-B366-2858B7F82489}"/>
              </a:ext>
            </a:extLst>
          </p:cNvPr>
          <p:cNvSpPr txBox="1">
            <a:spLocks/>
          </p:cNvSpPr>
          <p:nvPr/>
        </p:nvSpPr>
        <p:spPr>
          <a:xfrm>
            <a:off x="152400" y="-82293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Квантили и процентили</a:t>
            </a:r>
          </a:p>
        </p:txBody>
      </p:sp>
      <p:pic>
        <p:nvPicPr>
          <p:cNvPr id="10" name="Google Shape;339;p41">
            <a:extLst>
              <a:ext uri="{FF2B5EF4-FFF2-40B4-BE49-F238E27FC236}">
                <a16:creationId xmlns:a16="http://schemas.microsoft.com/office/drawing/2014/main" id="{3D57A628-B1A0-4C8C-96D3-4732340065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4670"/>
          <a:stretch/>
        </p:blipFill>
        <p:spPr>
          <a:xfrm>
            <a:off x="531026" y="2371172"/>
            <a:ext cx="3466440" cy="2507786"/>
          </a:xfrm>
          <a:prstGeom prst="rect">
            <a:avLst/>
          </a:prstGeom>
          <a:solidFill>
            <a:srgbClr val="6FDCFF"/>
          </a:solidFill>
          <a:ln w="19050">
            <a:solidFill>
              <a:srgbClr val="6FDCFF"/>
            </a:solidFill>
          </a:ln>
        </p:spPr>
      </p:pic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322AE5A1-D638-4121-8959-9ACCDAD713F8}"/>
              </a:ext>
            </a:extLst>
          </p:cNvPr>
          <p:cNvSpPr/>
          <p:nvPr/>
        </p:nvSpPr>
        <p:spPr>
          <a:xfrm>
            <a:off x="4449187" y="3313947"/>
            <a:ext cx="810635" cy="364142"/>
          </a:xfrm>
          <a:prstGeom prst="rightArrow">
            <a:avLst/>
          </a:prstGeom>
          <a:solidFill>
            <a:srgbClr val="6FDCFF"/>
          </a:solidFill>
          <a:ln>
            <a:solidFill>
              <a:srgbClr val="6FD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465E91-9575-4538-B2FA-B878A04D72BD}"/>
              </a:ext>
            </a:extLst>
          </p:cNvPr>
          <p:cNvSpPr/>
          <p:nvPr/>
        </p:nvSpPr>
        <p:spPr>
          <a:xfrm>
            <a:off x="5711543" y="2757354"/>
            <a:ext cx="2283804" cy="1477328"/>
          </a:xfrm>
          <a:prstGeom prst="rect">
            <a:avLst/>
          </a:prstGeom>
          <a:ln w="12700">
            <a:solidFill>
              <a:srgbClr val="6FDCFF"/>
            </a:solidFill>
          </a:ln>
        </p:spPr>
        <p:txBody>
          <a:bodyPr wrap="square">
            <a:spAutoFit/>
          </a:bodyPr>
          <a:lstStyle/>
          <a:p>
            <a:pPr lvl="0" algn="ctr">
              <a:buSzPts val="2300"/>
            </a:pPr>
            <a:r>
              <a:rPr lang="ru-RU" sz="1800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Я спала лучше, чем 61% пользователей.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buSzPts val="2300"/>
            </a:pPr>
            <a:r>
              <a:rPr lang="ru-RU" sz="1800" dirty="0"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Значит, 25 марта я находилась в 61-ом процентиле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467213-4E75-462F-AB7E-E1858C89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data science</a:t>
            </a:r>
            <a:r>
              <a:rPr lang="ru-RU" dirty="0"/>
              <a:t>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236884-92DF-42BA-9463-271B433B28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393B62-5C27-40EC-8549-32812C78D5E0}"/>
              </a:ext>
            </a:extLst>
          </p:cNvPr>
          <p:cNvSpPr/>
          <p:nvPr/>
        </p:nvSpPr>
        <p:spPr>
          <a:xfrm>
            <a:off x="1901372" y="1930400"/>
            <a:ext cx="6103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333333"/>
                </a:solidFill>
                <a:latin typeface="Georgia" panose="02040502050405020303" pitchFamily="18" charset="0"/>
              </a:rPr>
              <a:t>data science = (statistics + informatics + computing + communication + sociology + management)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4259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353" name="Google Shape;353;p42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30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E16033CF-3D0C-4D8B-8857-CCEC3381C10A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Стандартное отклонение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31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E06F6112-ADC6-47E1-A03B-0E064697F31C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Дисперсия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graphicFrame>
        <p:nvGraphicFramePr>
          <p:cNvPr id="383" name="Google Shape;383;p45"/>
          <p:cNvGraphicFramePr/>
          <p:nvPr/>
        </p:nvGraphicFramePr>
        <p:xfrm>
          <a:off x="889864" y="1308893"/>
          <a:ext cx="7622050" cy="2824375"/>
        </p:xfrm>
        <a:graphic>
          <a:graphicData uri="http://schemas.openxmlformats.org/drawingml/2006/table">
            <a:tbl>
              <a:tblPr>
                <a:noFill/>
                <a:tableStyleId>{46E4CC0F-DE70-48AB-90AF-01B342470F8A}</a:tableStyleId>
              </a:tblPr>
              <a:tblGrid>
                <a:gridCol w="183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9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80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Типы данных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Меры центра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Меры разброса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Мода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Медиана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Среднее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Размах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Q-Q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Ст.Откл.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Номинальные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Порядковые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T Sans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T Sans"/>
                          <a:cs typeface="Times New Roman" panose="02020603050405020304" pitchFamily="18" charset="0"/>
                          <a:sym typeface="PT Sans"/>
                        </a:rPr>
                        <a:t>Количественные</a:t>
                      </a:r>
                      <a:endParaRPr sz="1300" b="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 Narrow"/>
                        <a:buNone/>
                      </a:pPr>
                      <a:endParaRPr sz="1300" u="none" strike="noStrike" cap="none" dirty="0">
                        <a:latin typeface="Times New Roman" panose="02020603050405020304" pitchFamily="18" charset="0"/>
                        <a:ea typeface="PT Sans"/>
                        <a:cs typeface="Times New Roman" panose="02020603050405020304" pitchFamily="18" charset="0"/>
                        <a:sym typeface="PT Sans"/>
                      </a:endParaRPr>
                    </a:p>
                  </a:txBody>
                  <a:tcPr marL="64300" marR="64300" marT="24125" marB="24125" anchor="ctr">
                    <a:lnL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84" name="Google Shape;38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0525" y="2416421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564" y="2416421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8130" y="2442897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7746" y="2442897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7702" y="2442897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1719" y="3056466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4748" y="3063003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8338" y="3082936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8895" y="3070400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3247" y="3091553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0525" y="3662931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8895" y="3662931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5075" y="3662932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5633" y="3662932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6745" y="3662933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9071" y="3056875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4315" y="2379487"/>
            <a:ext cx="360003" cy="31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8925" y="3649406"/>
            <a:ext cx="360003" cy="31065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2ABCC122-66B9-4FE6-8EA1-B99C0B295E43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Меры и типы признаков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Название подразделения, лаборатории, факультета и т.д."/>
          <p:cNvSpPr txBox="1"/>
          <p:nvPr/>
        </p:nvSpPr>
        <p:spPr>
          <a:xfrm>
            <a:off x="3337628" y="349603"/>
            <a:ext cx="4262407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>
              <a:defRPr sz="1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sz="949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3314" name="Picture 2" descr="Картинки по запросу coefficient of correlation">
            <a:extLst>
              <a:ext uri="{FF2B5EF4-FFF2-40B4-BE49-F238E27FC236}">
                <a16:creationId xmlns:a16="http://schemas.microsoft.com/office/drawing/2014/main" id="{F22B78C7-B07B-4626-B64A-839C0B0B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21" y="2407822"/>
            <a:ext cx="4454187" cy="9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FFF164-F9B3-4FEE-818A-FC20E266DF92}"/>
              </a:ext>
            </a:extLst>
          </p:cNvPr>
          <p:cNvSpPr txBox="1"/>
          <p:nvPr/>
        </p:nvSpPr>
        <p:spPr>
          <a:xfrm>
            <a:off x="1442809" y="1165369"/>
            <a:ext cx="5360041" cy="346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algn="ctr" defTabSz="308049" hangingPunct="0">
              <a:buClrTx/>
            </a:pPr>
            <a:r>
              <a:rPr lang="ru-RU" sz="1898" dirty="0">
                <a:latin typeface="+mj-lt"/>
                <a:ea typeface="+mj-ea"/>
                <a:cs typeface="+mj-cs"/>
                <a:sym typeface="Helvetica Light"/>
              </a:rPr>
              <a:t>Корреляция – мера взаимосвязи двух величин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7F79E5-1AC4-41DA-A1CC-18324C3B48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33</a:t>
            </a:fld>
            <a:endParaRPr lang="ru-RU"/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C2BA82B-2629-46CE-BA89-66D77A26A84C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402721192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Название подразделения, лаборатории, факультета и т.д."/>
          <p:cNvSpPr txBox="1"/>
          <p:nvPr/>
        </p:nvSpPr>
        <p:spPr>
          <a:xfrm>
            <a:off x="3337628" y="349603"/>
            <a:ext cx="4262407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>
              <a:defRPr sz="1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sz="949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35842" name="Picture 2" descr="Картинки по запросу correlation plot gdp">
            <a:extLst>
              <a:ext uri="{FF2B5EF4-FFF2-40B4-BE49-F238E27FC236}">
                <a16:creationId xmlns:a16="http://schemas.microsoft.com/office/drawing/2014/main" id="{1D3FC926-3B8A-478B-AA80-FFE94501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35" y="1359690"/>
            <a:ext cx="5623983" cy="332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B38CB4-AEA3-4D94-B69D-D8CBF51417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34</a:t>
            </a:fld>
            <a:endParaRPr lang="ru-RU"/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F92DB327-2422-442B-926D-3E7DBA1BB4CD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323319840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Название подразделения, лаборатории, факультета и т.д."/>
          <p:cNvSpPr txBox="1"/>
          <p:nvPr/>
        </p:nvSpPr>
        <p:spPr>
          <a:xfrm>
            <a:off x="3337628" y="349603"/>
            <a:ext cx="4262407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>
              <a:defRPr sz="1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sz="949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FF164-F9B3-4FEE-818A-FC20E266DF92}"/>
              </a:ext>
            </a:extLst>
          </p:cNvPr>
          <p:cNvSpPr txBox="1"/>
          <p:nvPr/>
        </p:nvSpPr>
        <p:spPr>
          <a:xfrm>
            <a:off x="1442809" y="1165369"/>
            <a:ext cx="5360041" cy="346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algn="ctr" defTabSz="308049" hangingPunct="0">
              <a:buClrTx/>
            </a:pPr>
            <a:r>
              <a:rPr lang="ru-RU" sz="1898" dirty="0">
                <a:latin typeface="+mj-lt"/>
                <a:ea typeface="+mj-ea"/>
                <a:cs typeface="+mj-cs"/>
                <a:sym typeface="Helvetica Light"/>
              </a:rPr>
              <a:t>Корреляция – мера взаимосвязи двух величин</a:t>
            </a:r>
          </a:p>
        </p:txBody>
      </p:sp>
      <p:pic>
        <p:nvPicPr>
          <p:cNvPr id="21510" name="Picture 6" descr="Картинки по запросу correlation plots">
            <a:extLst>
              <a:ext uri="{FF2B5EF4-FFF2-40B4-BE49-F238E27FC236}">
                <a16:creationId xmlns:a16="http://schemas.microsoft.com/office/drawing/2014/main" id="{403504EF-0886-4BAE-B77E-9ABE8B0B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30" y="1856817"/>
            <a:ext cx="5118385" cy="24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8601E2-2659-4ED1-8607-3A415E23D0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35</a:t>
            </a:fld>
            <a:endParaRPr lang="ru-RU"/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3AE22A6B-19A1-4B35-BEE9-292DBF9380D7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192866703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Название подразделения, лаборатории, факультета и т.д."/>
          <p:cNvSpPr txBox="1"/>
          <p:nvPr/>
        </p:nvSpPr>
        <p:spPr>
          <a:xfrm>
            <a:off x="3337628" y="349603"/>
            <a:ext cx="4262407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>
              <a:defRPr sz="1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sz="949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FF164-F9B3-4FEE-818A-FC20E266DF92}"/>
              </a:ext>
            </a:extLst>
          </p:cNvPr>
          <p:cNvSpPr txBox="1"/>
          <p:nvPr/>
        </p:nvSpPr>
        <p:spPr>
          <a:xfrm>
            <a:off x="3048566" y="1165369"/>
            <a:ext cx="2594861" cy="346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algn="ctr" defTabSz="308049" hangingPunct="0">
              <a:buClrTx/>
            </a:pPr>
            <a:r>
              <a:rPr lang="ru-RU" sz="1898" u="sng" dirty="0">
                <a:latin typeface="+mj-lt"/>
                <a:ea typeface="+mj-ea"/>
                <a:cs typeface="+mj-cs"/>
                <a:sym typeface="Helvetica Light"/>
              </a:rPr>
              <a:t>Свойства корреляции: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0CFEE-10A2-4F11-BB08-DD233DFD5DFE}"/>
              </a:ext>
            </a:extLst>
          </p:cNvPr>
          <p:cNvSpPr txBox="1"/>
          <p:nvPr/>
        </p:nvSpPr>
        <p:spPr>
          <a:xfrm>
            <a:off x="1567808" y="1948171"/>
            <a:ext cx="5544387" cy="1433646"/>
          </a:xfrm>
          <a:prstGeom prst="rect">
            <a:avLst/>
          </a:prstGeom>
          <a:noFill/>
          <a:ln w="12700" cap="flat">
            <a:solidFill>
              <a:schemeClr val="accent4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marL="301352" indent="-301352" defTabSz="308049" hangingPunct="0">
              <a:buClrTx/>
              <a:buFont typeface="Arial" panose="020B0604020202020204" pitchFamily="34" charset="0"/>
              <a:buChar char="•"/>
            </a:pPr>
            <a:r>
              <a:rPr lang="ru-RU" sz="1793" dirty="0">
                <a:latin typeface="+mj-lt"/>
                <a:ea typeface="+mj-ea"/>
                <a:cs typeface="+mj-cs"/>
                <a:sym typeface="Helvetica Light"/>
              </a:rPr>
              <a:t>Всегда принимает значения от -1 до 1</a:t>
            </a:r>
          </a:p>
          <a:p>
            <a:pPr marL="301352" indent="-301352" defTabSz="308049" hangingPunct="0">
              <a:buClrTx/>
              <a:buFont typeface="Arial" panose="020B0604020202020204" pitchFamily="34" charset="0"/>
              <a:buChar char="•"/>
            </a:pPr>
            <a:r>
              <a:rPr lang="ru-RU" sz="1793" dirty="0">
                <a:latin typeface="+mj-lt"/>
                <a:ea typeface="+mj-ea"/>
                <a:cs typeface="+mj-cs"/>
                <a:sym typeface="Helvetica Light"/>
              </a:rPr>
              <a:t>Положительный коэффициент свидетельствует</a:t>
            </a:r>
          </a:p>
          <a:p>
            <a:pPr defTabSz="308049" hangingPunct="0">
              <a:buClrTx/>
            </a:pPr>
            <a:r>
              <a:rPr lang="ru-RU" sz="1793" dirty="0">
                <a:latin typeface="+mj-lt"/>
                <a:ea typeface="+mj-ea"/>
                <a:cs typeface="+mj-cs"/>
                <a:sym typeface="Helvetica Light"/>
              </a:rPr>
              <a:t> о прямой зависимости</a:t>
            </a:r>
            <a:endParaRPr lang="ru-RU" sz="1793" dirty="0"/>
          </a:p>
          <a:p>
            <a:pPr marL="301352" indent="-301352" defTabSz="308049" hangingPunct="0">
              <a:buClrTx/>
              <a:buFont typeface="Arial" panose="020B0604020202020204" pitchFamily="34" charset="0"/>
              <a:buChar char="•"/>
            </a:pPr>
            <a:r>
              <a:rPr lang="ru-RU" sz="1793" dirty="0">
                <a:latin typeface="+mj-lt"/>
                <a:ea typeface="+mj-ea"/>
                <a:cs typeface="+mj-cs"/>
                <a:sym typeface="Helvetica Light"/>
              </a:rPr>
              <a:t>Отрицательный коэффициент сви</a:t>
            </a:r>
            <a:r>
              <a:rPr lang="ru-RU" sz="1793" dirty="0"/>
              <a:t>детельствует </a:t>
            </a:r>
          </a:p>
          <a:p>
            <a:pPr defTabSz="308049" hangingPunct="0">
              <a:buClrTx/>
            </a:pPr>
            <a:r>
              <a:rPr lang="ru-RU" sz="1793" dirty="0"/>
              <a:t>об обратной зависимости</a:t>
            </a:r>
            <a:endParaRPr lang="ru-RU" sz="1793" dirty="0"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1663B6-714F-4453-966A-6BFF4CAE2F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36</a:t>
            </a:fld>
            <a:endParaRPr lang="ru-RU"/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5715F9D5-548B-4CFB-9C29-7204AAB281C3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345514808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Название подразделения, лаборатории, факультета и т.д."/>
          <p:cNvSpPr txBox="1"/>
          <p:nvPr/>
        </p:nvSpPr>
        <p:spPr>
          <a:xfrm>
            <a:off x="3337628" y="349603"/>
            <a:ext cx="4262407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>
              <a:defRPr sz="1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sz="949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B3939C-1C5C-494A-A73E-CB348A0D9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3" t="24638" r="13282" b="13768"/>
          <a:stretch/>
        </p:blipFill>
        <p:spPr>
          <a:xfrm>
            <a:off x="1468239" y="1217060"/>
            <a:ext cx="6131796" cy="287225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7572B5-6888-494B-8A48-E0B9407DDB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37</a:t>
            </a:fld>
            <a:endParaRPr lang="ru-RU"/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2F85953C-347F-4522-A265-FAD6A8C40397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</a:t>
            </a:r>
          </a:p>
        </p:txBody>
      </p:sp>
    </p:spTree>
    <p:extLst>
      <p:ext uri="{BB962C8B-B14F-4D97-AF65-F5344CB8AC3E}">
        <p14:creationId xmlns:p14="http://schemas.microsoft.com/office/powerpoint/2010/main" val="119529930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Название подразделения, лаборатории, факультета и т.д."/>
          <p:cNvSpPr txBox="1"/>
          <p:nvPr/>
        </p:nvSpPr>
        <p:spPr>
          <a:xfrm>
            <a:off x="3337628" y="349603"/>
            <a:ext cx="4262407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>
              <a:defRPr sz="1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sz="949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64CD70-66EA-4830-91BA-8B57E0A7D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4" t="16077" r="13179" b="17391"/>
          <a:stretch/>
        </p:blipFill>
        <p:spPr>
          <a:xfrm>
            <a:off x="903783" y="549770"/>
            <a:ext cx="7568675" cy="382424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6D7743-AE5F-40C0-8CC5-7AE6560010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05461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Название подразделения, лаборатории, факультета и т.д."/>
          <p:cNvSpPr txBox="1"/>
          <p:nvPr/>
        </p:nvSpPr>
        <p:spPr>
          <a:xfrm>
            <a:off x="3337628" y="349603"/>
            <a:ext cx="4262407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>
              <a:defRPr sz="1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sz="949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8FB225-2C31-40F2-B0D4-54416E020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8" t="16077" r="12466" b="10689"/>
          <a:stretch/>
        </p:blipFill>
        <p:spPr>
          <a:xfrm>
            <a:off x="681995" y="349603"/>
            <a:ext cx="7790463" cy="419910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045376-6B0C-491F-866B-16B20608AC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3729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236884-92DF-42BA-9463-271B433B28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050" name="Picture 2" descr="Книга: &quot;Голая статистика. Самая интересная книга о самой скучной ...">
            <a:extLst>
              <a:ext uri="{FF2B5EF4-FFF2-40B4-BE49-F238E27FC236}">
                <a16:creationId xmlns:a16="http://schemas.microsoft.com/office/drawing/2014/main" id="{E3E1BF28-A521-490B-8A57-4B56CD90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1" y="402819"/>
            <a:ext cx="2673350" cy="382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татистика и котики - купить книгу в интернет магазине, автор ...">
            <a:extLst>
              <a:ext uri="{FF2B5EF4-FFF2-40B4-BE49-F238E27FC236}">
                <a16:creationId xmlns:a16="http://schemas.microsoft.com/office/drawing/2014/main" id="{A09FC585-856E-467B-A986-4858CB07E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82" y="1000720"/>
            <a:ext cx="2283732" cy="32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Книга &quot;Занимательная статистика. Манга&quot; – купить книгу с быстрой ...">
            <a:extLst>
              <a:ext uri="{FF2B5EF4-FFF2-40B4-BE49-F238E27FC236}">
                <a16:creationId xmlns:a16="http://schemas.microsoft.com/office/drawing/2014/main" id="{0AD45486-C4C3-48B0-84ED-BDE80D61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59" y="1000720"/>
            <a:ext cx="2782207" cy="35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987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Название подразделения, лаборатории, факультета и т.д."/>
          <p:cNvSpPr txBox="1"/>
          <p:nvPr/>
        </p:nvSpPr>
        <p:spPr>
          <a:xfrm>
            <a:off x="3337628" y="349603"/>
            <a:ext cx="4262407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>
              <a:defRPr sz="18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sz="949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43530-C5B5-45E1-8385-BC22543C8829}"/>
              </a:ext>
            </a:extLst>
          </p:cNvPr>
          <p:cNvSpPr txBox="1"/>
          <p:nvPr/>
        </p:nvSpPr>
        <p:spPr>
          <a:xfrm>
            <a:off x="1372606" y="549770"/>
            <a:ext cx="6398788" cy="638235"/>
          </a:xfrm>
          <a:prstGeom prst="rect">
            <a:avLst/>
          </a:prstGeom>
          <a:noFill/>
          <a:ln w="12700" cap="flat">
            <a:solidFill>
              <a:schemeClr val="accent4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algn="ctr" defTabSz="308049" hangingPunct="0">
              <a:buClrTx/>
            </a:pPr>
            <a:r>
              <a:rPr lang="ru-RU" sz="1898" dirty="0">
                <a:latin typeface="+mj-lt"/>
                <a:ea typeface="+mj-ea"/>
                <a:cs typeface="+mj-cs"/>
                <a:sym typeface="Helvetica Light"/>
              </a:rPr>
              <a:t>ВАЖНО: корреляция – не является поводом для того, </a:t>
            </a:r>
          </a:p>
          <a:p>
            <a:pPr algn="ctr" defTabSz="308049" hangingPunct="0">
              <a:buClrTx/>
            </a:pPr>
            <a:r>
              <a:rPr lang="ru-RU" sz="1898" dirty="0">
                <a:latin typeface="+mj-lt"/>
                <a:ea typeface="+mj-ea"/>
                <a:cs typeface="+mj-cs"/>
                <a:sym typeface="Helvetica Light"/>
              </a:rPr>
              <a:t>чтобы делать выводы о причинно-следственных связях</a:t>
            </a:r>
          </a:p>
        </p:txBody>
      </p:sp>
      <p:pic>
        <p:nvPicPr>
          <p:cNvPr id="17412" name="Picture 4" descr="Картинки по запросу correlation not causation">
            <a:extLst>
              <a:ext uri="{FF2B5EF4-FFF2-40B4-BE49-F238E27FC236}">
                <a16:creationId xmlns:a16="http://schemas.microsoft.com/office/drawing/2014/main" id="{5A614DFB-11CE-40B2-BE2D-078137E8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956" y="1685626"/>
            <a:ext cx="4364548" cy="297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AB7FFC-8F60-460D-892E-D09FEA51C4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17569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374" name="Google Shape;374;p44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41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B535311C-24D6-4789-AB95-182F5B0081A0}"/>
              </a:ext>
            </a:extLst>
          </p:cNvPr>
          <p:cNvSpPr txBox="1">
            <a:spLocks/>
          </p:cNvSpPr>
          <p:nvPr/>
        </p:nvSpPr>
        <p:spPr>
          <a:xfrm>
            <a:off x="137160" y="149054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solidFill>
                  <a:srgbClr val="09C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 оценок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2A427B6-D890-4274-BF76-0A7C34FAE85C}"/>
              </a:ext>
            </a:extLst>
          </p:cNvPr>
          <p:cNvSpPr/>
          <p:nvPr/>
        </p:nvSpPr>
        <p:spPr>
          <a:xfrm>
            <a:off x="406399" y="1446540"/>
            <a:ext cx="51525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313131"/>
                </a:solidFill>
                <a:latin typeface="inherit"/>
              </a:rPr>
              <a:t>Несмещённость</a:t>
            </a:r>
            <a:r>
              <a:rPr lang="ru-RU" sz="2000" dirty="0">
                <a:solidFill>
                  <a:srgbClr val="313131"/>
                </a:solidFill>
                <a:latin typeface="inherit"/>
              </a:rPr>
              <a:t> </a:t>
            </a:r>
            <a:r>
              <a:rPr lang="ru-RU" sz="2000" dirty="0"/>
              <a:t>означает, что в среднем мы оценим параметр верно.</a:t>
            </a:r>
            <a:endParaRPr lang="ru-RU" sz="2000" dirty="0">
              <a:solidFill>
                <a:srgbClr val="313131"/>
              </a:solidFill>
              <a:latin typeface="inherit"/>
            </a:endParaRPr>
          </a:p>
          <a:p>
            <a:pPr fontAlgn="base"/>
            <a:endParaRPr lang="ru-RU" sz="2000" dirty="0">
              <a:solidFill>
                <a:srgbClr val="313131"/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13131"/>
                </a:solidFill>
                <a:latin typeface="inherit"/>
              </a:rPr>
              <a:t>Состоятельность </a:t>
            </a:r>
            <a:r>
              <a:rPr lang="ru-RU" sz="2000" dirty="0"/>
              <a:t>означает, что при увеличении размера выборки ошибка оценки уменьшается.</a:t>
            </a:r>
            <a:endParaRPr lang="ru-RU" sz="2000" dirty="0">
              <a:solidFill>
                <a:srgbClr val="313131"/>
              </a:solidFill>
              <a:latin typeface="inheri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A/B </a:t>
            </a:r>
            <a:r>
              <a:rPr lang="ru-RU" dirty="0">
                <a:solidFill>
                  <a:srgbClr val="09C4FF"/>
                </a:solidFill>
                <a:ea typeface="PT Sans"/>
                <a:cs typeface="PT Sans"/>
              </a:rPr>
              <a:t>тестирование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2504475" y="1242200"/>
            <a:ext cx="4135050" cy="265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lvl="0">
              <a:buClr>
                <a:srgbClr val="000000"/>
              </a:buClr>
              <a:defRPr/>
            </a:pPr>
            <a:r>
              <a:rPr lang="ru-RU" sz="1800" i="1" dirty="0">
                <a:latin typeface="Myriad Pro" panose="020B0503030403020204" pitchFamily="34" charset="0"/>
              </a:rPr>
              <a:t>A/B-тестирование (англ. A/B </a:t>
            </a:r>
            <a:r>
              <a:rPr lang="ru-RU" sz="1800" i="1" dirty="0" err="1">
                <a:latin typeface="Myriad Pro" panose="020B0503030403020204" pitchFamily="34" charset="0"/>
              </a:rPr>
              <a:t>testing</a:t>
            </a:r>
            <a:r>
              <a:rPr lang="ru-RU" sz="1800" i="1" dirty="0">
                <a:latin typeface="Myriad Pro" panose="020B0503030403020204" pitchFamily="34" charset="0"/>
              </a:rPr>
              <a:t>, </a:t>
            </a:r>
            <a:r>
              <a:rPr lang="ru-RU" sz="1800" i="1" dirty="0" err="1">
                <a:latin typeface="Myriad Pro" panose="020B0503030403020204" pitchFamily="34" charset="0"/>
              </a:rPr>
              <a:t>Split</a:t>
            </a:r>
            <a:r>
              <a:rPr lang="ru-RU" sz="1800" i="1" dirty="0">
                <a:latin typeface="Myriad Pro" panose="020B0503030403020204" pitchFamily="34" charset="0"/>
              </a:rPr>
              <a:t> </a:t>
            </a:r>
            <a:r>
              <a:rPr lang="ru-RU" sz="1800" i="1" dirty="0" err="1">
                <a:latin typeface="Myriad Pro" panose="020B0503030403020204" pitchFamily="34" charset="0"/>
              </a:rPr>
              <a:t>testing</a:t>
            </a:r>
            <a:r>
              <a:rPr lang="ru-RU" sz="1800" i="1" dirty="0">
                <a:latin typeface="Myriad Pro" panose="020B0503030403020204" pitchFamily="34" charset="0"/>
              </a:rPr>
              <a:t>) — метод  исследования, суть которого заключается в том, что контрольная группа элементов сравнивается с набором тестовых групп, в которых один или несколько показателей были изменены, для того, чтобы выяснить, какие из изменений улучшают целевой показатель</a:t>
            </a:r>
            <a:r>
              <a:rPr lang="ru-RU" sz="1050" dirty="0"/>
              <a:t> </a:t>
            </a:r>
            <a:endParaRPr sz="1800" dirty="0"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259267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A/B </a:t>
            </a:r>
            <a:r>
              <a:rPr lang="ru-RU" dirty="0">
                <a:solidFill>
                  <a:srgbClr val="09C4FF"/>
                </a:solidFill>
                <a:ea typeface="PT Sans"/>
                <a:cs typeface="PT Sans"/>
              </a:rPr>
              <a:t>тестирование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1920711" y="840600"/>
            <a:ext cx="4718814" cy="17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ru-RU" sz="1800" dirty="0">
                <a:latin typeface="Myriad Pro" panose="020B0503030403020204" pitchFamily="34" charset="0"/>
              </a:rPr>
              <a:t>Все пользователи сайта случайным образом разделяются на две группы:  сегмент A и сегмент B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ru-RU" sz="1800" dirty="0" err="1"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Сегмент</a:t>
            </a:r>
            <a:r>
              <a:rPr lang="ru-RU" sz="1800" dirty="0"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 </a:t>
            </a:r>
            <a:r>
              <a:rPr lang="en-US" sz="1800" dirty="0"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A</a:t>
            </a:r>
            <a:r>
              <a:rPr lang="ru-RU" sz="1800" dirty="0"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 является контрольным, пользователи из него видят ресурс в первоначальном виде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ru-RU" sz="1800" dirty="0"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Пользователям из сегмента </a:t>
            </a:r>
            <a:r>
              <a:rPr lang="en-US" sz="1800" dirty="0"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B </a:t>
            </a:r>
            <a:r>
              <a:rPr lang="ru-RU" sz="1800" dirty="0"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показывают измененный вариант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ru-RU" sz="1800" dirty="0">
                <a:latin typeface="Myriad Pro" panose="020B0503030403020204" pitchFamily="34" charset="0"/>
                <a:ea typeface="PT Sans"/>
                <a:cs typeface="PT Sans"/>
                <a:sym typeface="PT Sans"/>
              </a:rPr>
              <a:t>Оценивается, есть ли статистически значимые различия в интересующей нас метрике между двумя сегментами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ru-RU" sz="1800" dirty="0"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137686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A/B </a:t>
            </a:r>
            <a:r>
              <a:rPr lang="ru-RU" dirty="0">
                <a:solidFill>
                  <a:srgbClr val="09C4FF"/>
                </a:solidFill>
                <a:ea typeface="PT Sans"/>
                <a:cs typeface="PT Sans"/>
              </a:rPr>
              <a:t>тестирование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pic>
        <p:nvPicPr>
          <p:cNvPr id="1026" name="Picture 2" descr="ÐÐ°ÑÑÐ¸Ð½ÐºÐ¸ Ð¿Ð¾ Ð·Ð°Ð¿ÑÐ¾ÑÑ A B Test">
            <a:extLst>
              <a:ext uri="{FF2B5EF4-FFF2-40B4-BE49-F238E27FC236}">
                <a16:creationId xmlns:a16="http://schemas.microsoft.com/office/drawing/2014/main" id="{EA15B5E2-677C-4D02-B490-30CF71748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00" b="24830"/>
          <a:stretch/>
        </p:blipFill>
        <p:spPr bwMode="auto">
          <a:xfrm>
            <a:off x="2337550" y="489604"/>
            <a:ext cx="1760754" cy="313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Ð°ÑÑÐ¸Ð½ÐºÐ¸ Ð¿Ð¾ Ð·Ð°Ð¿ÑÐ¾ÑÑ A B Test">
            <a:extLst>
              <a:ext uri="{FF2B5EF4-FFF2-40B4-BE49-F238E27FC236}">
                <a16:creationId xmlns:a16="http://schemas.microsoft.com/office/drawing/2014/main" id="{683A92F0-61F5-4285-B37D-C966794E4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0" b="24830"/>
          <a:stretch/>
        </p:blipFill>
        <p:spPr bwMode="auto">
          <a:xfrm>
            <a:off x="5045696" y="489604"/>
            <a:ext cx="1760754" cy="313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A B Test">
            <a:extLst>
              <a:ext uri="{FF2B5EF4-FFF2-40B4-BE49-F238E27FC236}">
                <a16:creationId xmlns:a16="http://schemas.microsoft.com/office/drawing/2014/main" id="{C419AD7C-F4D8-4122-B714-7892AAF2B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1" r="76819"/>
          <a:stretch/>
        </p:blipFill>
        <p:spPr bwMode="auto">
          <a:xfrm>
            <a:off x="2337550" y="3513842"/>
            <a:ext cx="1035920" cy="105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ÐÐ°ÑÑÐ¸Ð½ÐºÐ¸ Ð¿Ð¾ Ð·Ð°Ð¿ÑÐ¾ÑÑ A B Test">
            <a:extLst>
              <a:ext uri="{FF2B5EF4-FFF2-40B4-BE49-F238E27FC236}">
                <a16:creationId xmlns:a16="http://schemas.microsoft.com/office/drawing/2014/main" id="{891AB299-BC7E-478E-AC76-25BBB24DB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0" t="74591" r="14720"/>
          <a:stretch/>
        </p:blipFill>
        <p:spPr bwMode="auto">
          <a:xfrm>
            <a:off x="5109327" y="3513842"/>
            <a:ext cx="1102937" cy="105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9B9939-943F-4962-AD3F-56255A791C56}"/>
              </a:ext>
            </a:extLst>
          </p:cNvPr>
          <p:cNvSpPr txBox="1"/>
          <p:nvPr/>
        </p:nvSpPr>
        <p:spPr>
          <a:xfrm>
            <a:off x="3374259" y="392278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Myriad Pro" panose="020B0503030403020204" pitchFamily="34" charset="0"/>
              </a:rPr>
              <a:t>25%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1ECB8-0E41-4841-8F51-E62EA0C337CD}"/>
              </a:ext>
            </a:extLst>
          </p:cNvPr>
          <p:cNvSpPr txBox="1"/>
          <p:nvPr/>
        </p:nvSpPr>
        <p:spPr>
          <a:xfrm>
            <a:off x="6230915" y="392278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Myriad Pro" panose="020B0503030403020204" pitchFamily="34" charset="0"/>
              </a:rPr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1131896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Статистическая гипотеза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AF84F4-C73F-4F61-96EC-B625C836F9B4}"/>
              </a:ext>
            </a:extLst>
          </p:cNvPr>
          <p:cNvSpPr/>
          <p:nvPr/>
        </p:nvSpPr>
        <p:spPr>
          <a:xfrm>
            <a:off x="1690933" y="2121627"/>
            <a:ext cx="57621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150" hangingPunct="0"/>
            <a:r>
              <a:rPr lang="ru-RU" sz="1800" dirty="0">
                <a:latin typeface="Myriad Pro" panose="020B0503030403020204" pitchFamily="34" charset="0"/>
              </a:rPr>
              <a:t>Статистическая гипотеза — это любое утверждение о виде или свойствах распределения наблюдаемых в эксперименте случайных величин</a:t>
            </a:r>
            <a:endParaRPr lang="ru-RU" sz="1800" dirty="0">
              <a:latin typeface="Myriad Pro" panose="020B0503030403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660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Нулевая и альтернативная гипотеза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AF84F4-C73F-4F61-96EC-B625C836F9B4}"/>
              </a:ext>
            </a:extLst>
          </p:cNvPr>
          <p:cNvSpPr/>
          <p:nvPr/>
        </p:nvSpPr>
        <p:spPr>
          <a:xfrm>
            <a:off x="2997133" y="1350986"/>
            <a:ext cx="3149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150" hangingPunct="0"/>
            <a:r>
              <a:rPr lang="ru-RU" sz="1800" dirty="0">
                <a:latin typeface="Myriad Pro" panose="020B0503030403020204" pitchFamily="34" charset="0"/>
              </a:rPr>
              <a:t>Существует два вида гипотез: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3ACEEB2C-9821-4722-A217-2F43A049062F}"/>
                  </a:ext>
                </a:extLst>
              </p:cNvPr>
              <p:cNvSpPr/>
              <p:nvPr/>
            </p:nvSpPr>
            <p:spPr>
              <a:xfrm>
                <a:off x="2541113" y="2260126"/>
                <a:ext cx="406177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3815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Helvetica Light"/>
                            </a:rPr>
                            <m:t>𝐻</m:t>
                          </m:r>
                        </m:e>
                        <m:sub>
                          <m:r>
                            <a:rPr lang="ru-RU" sz="1800" i="1"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Helvetica Light"/>
                        </a:rPr>
                        <m:t> −</m:t>
                      </m:r>
                      <m:r>
                        <a:rPr lang="ru-RU" sz="1800" i="1">
                          <a:latin typeface="Cambria Math" panose="02040503050406030204" pitchFamily="18" charset="0"/>
                          <a:sym typeface="Helvetica Light"/>
                        </a:rPr>
                        <m:t>нулевая гипотеза</m:t>
                      </m:r>
                    </m:oMath>
                  </m:oMathPara>
                </a14:m>
                <a:endParaRPr lang="ru-RU" sz="1800" dirty="0">
                  <a:latin typeface="Myriad Pro" panose="020B0503030403020204" pitchFamily="34" charset="0"/>
                  <a:sym typeface="Helvetica Light"/>
                </a:endParaRPr>
              </a:p>
              <a:p>
                <a:pPr defTabSz="43815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sym typeface="Helvetica Light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sym typeface="Helvetica Light"/>
                            </a:rPr>
                            <m:t>𝐴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sym typeface="Helvetica Light"/>
                        </a:rPr>
                        <m:t> −</m:t>
                      </m:r>
                      <m:r>
                        <a:rPr lang="ru-RU" sz="1800" i="1">
                          <a:latin typeface="Cambria Math" panose="02040503050406030204" pitchFamily="18" charset="0"/>
                          <a:sym typeface="Helvetica Light"/>
                        </a:rPr>
                        <m:t>альтернативная  гипотеза</m:t>
                      </m:r>
                    </m:oMath>
                  </m:oMathPara>
                </a14:m>
                <a:endParaRPr lang="ru-RU" sz="1800" dirty="0">
                  <a:latin typeface="Myriad Pro" panose="020B0503030403020204" pitchFamily="34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3ACEEB2C-9821-4722-A217-2F43A0490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113" y="2260126"/>
                <a:ext cx="4061774" cy="646331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830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Нулевая и альтернативная гипотеза: пример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7AF84F4-C73F-4F61-96EC-B625C836F9B4}"/>
                  </a:ext>
                </a:extLst>
              </p:cNvPr>
              <p:cNvSpPr/>
              <p:nvPr/>
            </p:nvSpPr>
            <p:spPr>
              <a:xfrm>
                <a:off x="1735121" y="1706129"/>
                <a:ext cx="567375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38150" hangingPunct="0"/>
                <a:endParaRPr lang="ru-RU" sz="1800" dirty="0">
                  <a:latin typeface="Myriad Pro" panose="020B0503030403020204" pitchFamily="34" charset="0"/>
                  <a:sym typeface="Helvetica Light"/>
                </a:endParaRPr>
              </a:p>
              <a:p>
                <a:pPr defTabSz="438150" hangingPunct="0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sym typeface="Helvetica Light"/>
                          </a:rPr>
                          <m:t>𝐻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ru-RU" sz="1800" i="1">
                        <a:latin typeface="Cambria Math" panose="02040503050406030204" pitchFamily="18" charset="0"/>
                        <a:sym typeface="Helvetica Light"/>
                      </a:rPr>
                      <m:t>:</m:t>
                    </m:r>
                  </m:oMath>
                </a14:m>
                <a:r>
                  <a:rPr lang="ru-RU" sz="1800" dirty="0">
                    <a:latin typeface="Myriad Pro" panose="020B0503030403020204" pitchFamily="34" charset="0"/>
                    <a:sym typeface="Helvetica Light"/>
                  </a:rPr>
                  <a:t>    Между средними оценками в двух группах</a:t>
                </a:r>
              </a:p>
              <a:p>
                <a:pPr defTabSz="438150" hangingPunct="0"/>
                <a:r>
                  <a:rPr lang="en-US" sz="1800" dirty="0">
                    <a:latin typeface="Myriad Pro" panose="020B0503030403020204" pitchFamily="34" charset="0"/>
                    <a:sym typeface="Helvetica Light"/>
                  </a:rPr>
                  <a:t> </a:t>
                </a:r>
                <a:r>
                  <a:rPr lang="ru-RU" sz="1800" dirty="0">
                    <a:latin typeface="Myriad Pro" panose="020B0503030403020204" pitchFamily="34" charset="0"/>
                    <a:sym typeface="Helvetica Light"/>
                  </a:rPr>
                  <a:t>студентов нет  отличий</a:t>
                </a:r>
              </a:p>
              <a:p>
                <a:pPr defTabSz="438150" hangingPunct="0"/>
                <a:endParaRPr lang="ru-RU" sz="1800" i="1" dirty="0">
                  <a:latin typeface="Cambria Math" panose="02040503050406030204" pitchFamily="18" charset="0"/>
                  <a:sym typeface="Helvetica Light"/>
                </a:endParaRPr>
              </a:p>
              <a:p>
                <a:pPr defTabSz="438150" hangingPunct="0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sym typeface="Helvetica Light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sym typeface="Helvetica Light"/>
                          </a:rPr>
                          <m:t>𝐴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ru-RU" sz="1800" i="1">
                        <a:latin typeface="Cambria Math" panose="02040503050406030204" pitchFamily="18" charset="0"/>
                        <a:sym typeface="Helvetica Light"/>
                      </a:rPr>
                      <m:t>:</m:t>
                    </m:r>
                  </m:oMath>
                </a14:m>
                <a:r>
                  <a:rPr lang="ru-RU" sz="1800" dirty="0">
                    <a:latin typeface="Myriad Pro" panose="020B0503030403020204" pitchFamily="34" charset="0"/>
                    <a:sym typeface="Helvetica Light"/>
                  </a:rPr>
                  <a:t>  Средние оценки студентов в двух группах различны</a:t>
                </a: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7AF84F4-C73F-4F61-96EC-B625C836F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21" y="1706129"/>
                <a:ext cx="5673758" cy="1754326"/>
              </a:xfrm>
              <a:prstGeom prst="rect">
                <a:avLst/>
              </a:prstGeom>
              <a:blipFill>
                <a:blip r:embed="rId3"/>
                <a:stretch>
                  <a:fillRect l="-968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415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Нулевая и альтернативная гипотеза: пример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7AF84F4-C73F-4F61-96EC-B625C836F9B4}"/>
                  </a:ext>
                </a:extLst>
              </p:cNvPr>
              <p:cNvSpPr/>
              <p:nvPr/>
            </p:nvSpPr>
            <p:spPr>
              <a:xfrm>
                <a:off x="1899502" y="1429129"/>
                <a:ext cx="534499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38150" hangingPunct="0"/>
                <a:endParaRPr lang="ru-RU" sz="1800" dirty="0">
                  <a:latin typeface="Myriad Pro" panose="020B0503030403020204" pitchFamily="34" charset="0"/>
                  <a:sym typeface="Helvetica Light"/>
                </a:endParaRPr>
              </a:p>
              <a:p>
                <a:pPr defTabSz="438150" hangingPunct="0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sym typeface="Helvetica Light"/>
                          </a:rPr>
                          <m:t>𝐻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ru-RU" sz="1800" i="1">
                        <a:latin typeface="Cambria Math" panose="02040503050406030204" pitchFamily="18" charset="0"/>
                        <a:sym typeface="Helvetica Light"/>
                      </a:rPr>
                      <m:t>:</m:t>
                    </m:r>
                  </m:oMath>
                </a14:m>
                <a:r>
                  <a:rPr lang="ru-RU" sz="1800" i="1" dirty="0">
                    <a:latin typeface="Cambria Math" panose="02040503050406030204" pitchFamily="18" charset="0"/>
                    <a:sym typeface="Helvetica Light"/>
                  </a:rPr>
                  <a:t> </a:t>
                </a:r>
                <a:r>
                  <a:rPr lang="ru-RU" sz="1800" dirty="0">
                    <a:latin typeface="Myriad Pro" panose="020B0503030403020204" pitchFamily="34" charset="0"/>
                    <a:sym typeface="Helvetica Light"/>
                  </a:rPr>
                  <a:t>Коэффициент корреляции между временем, потраченным на наш курс, и уровнем счастья равен нулю</a:t>
                </a:r>
              </a:p>
              <a:p>
                <a:pPr defTabSz="438150" hangingPunct="0"/>
                <a:endParaRPr lang="ru-RU" sz="1800" dirty="0">
                  <a:latin typeface="Myriad Pro" panose="020B0503030403020204" pitchFamily="34" charset="0"/>
                  <a:sym typeface="Helvetica Light"/>
                </a:endParaRPr>
              </a:p>
              <a:p>
                <a:pPr defTabSz="438150" hangingPunct="0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sym typeface="Helvetica Light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sym typeface="Helvetica Light"/>
                          </a:rPr>
                          <m:t>𝐴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ru-RU" sz="1800" i="1">
                        <a:latin typeface="Cambria Math" panose="02040503050406030204" pitchFamily="18" charset="0"/>
                        <a:sym typeface="Helvetica Light"/>
                      </a:rPr>
                      <m:t>:</m:t>
                    </m:r>
                  </m:oMath>
                </a14:m>
                <a:r>
                  <a:rPr lang="ru-RU" sz="1800" dirty="0">
                    <a:latin typeface="Myriad Pro" panose="020B0503030403020204" pitchFamily="34" charset="0"/>
                    <a:sym typeface="Helvetica Light"/>
                  </a:rPr>
                  <a:t> Коэффициент корреляции между временем, потраченным на наш курс, и уровнем счастья значимо отличается от нуля</a:t>
                </a: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7AF84F4-C73F-4F61-96EC-B625C836F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502" y="1429129"/>
                <a:ext cx="5344997" cy="2308324"/>
              </a:xfrm>
              <a:prstGeom prst="rect">
                <a:avLst/>
              </a:prstGeom>
              <a:blipFill>
                <a:blip r:embed="rId3"/>
                <a:stretch>
                  <a:fillRect l="-102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234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Несимметричность гипотез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AF84F4-C73F-4F61-96EC-B625C836F9B4}"/>
              </a:ext>
            </a:extLst>
          </p:cNvPr>
          <p:cNvSpPr/>
          <p:nvPr/>
        </p:nvSpPr>
        <p:spPr>
          <a:xfrm>
            <a:off x="1690933" y="2055818"/>
            <a:ext cx="5762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150" hangingPunct="0"/>
            <a:r>
              <a:rPr lang="ru-RU" sz="1800" dirty="0">
                <a:latin typeface="Myriad Pro" panose="020B0503030403020204" pitchFamily="34" charset="0"/>
              </a:rPr>
              <a:t>Нулевая и альтернативная гипотеза не равнозначны</a:t>
            </a:r>
            <a:endParaRPr lang="ru-RU" sz="1800" dirty="0">
              <a:latin typeface="Myriad Pro" panose="020B0503030403020204" pitchFamily="34" charset="0"/>
              <a:sym typeface="Helvetica Ligh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DF2688-D6FA-4168-9026-40429749280C}"/>
              </a:ext>
            </a:extLst>
          </p:cNvPr>
          <p:cNvSpPr/>
          <p:nvPr/>
        </p:nvSpPr>
        <p:spPr>
          <a:xfrm>
            <a:off x="1690933" y="2571750"/>
            <a:ext cx="5762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150" hangingPunct="0"/>
            <a:r>
              <a:rPr lang="ru-RU" sz="1800" dirty="0">
                <a:latin typeface="Myriad Pro" panose="020B0503030403020204" pitchFamily="34" charset="0"/>
                <a:sym typeface="Helvetica Light"/>
              </a:rPr>
              <a:t>Мы не можем доказа</a:t>
            </a:r>
            <a:r>
              <a:rPr lang="ru-RU" sz="1800" dirty="0">
                <a:latin typeface="Myriad Pro" panose="020B0503030403020204" pitchFamily="34" charset="0"/>
              </a:rPr>
              <a:t>ть, что нулевая гипотеза </a:t>
            </a:r>
            <a:r>
              <a:rPr lang="ru-RU" sz="1800" dirty="0">
                <a:latin typeface="Myriad Pro" panose="020B0503030403020204" pitchFamily="34" charset="0"/>
                <a:sym typeface="Helvetica Light"/>
              </a:rPr>
              <a:t>явля</a:t>
            </a:r>
            <a:r>
              <a:rPr lang="ru-RU" sz="1800" dirty="0">
                <a:latin typeface="Myriad Pro" panose="020B0503030403020204" pitchFamily="34" charset="0"/>
              </a:rPr>
              <a:t>ется верной</a:t>
            </a:r>
            <a:endParaRPr lang="ru-RU" sz="1800" dirty="0">
              <a:latin typeface="Myriad Pro" panose="020B0503030403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39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luman A.G. Elementary Statistics- A Step By Step Approach">
            <a:extLst>
              <a:ext uri="{FF2B5EF4-FFF2-40B4-BE49-F238E27FC236}">
                <a16:creationId xmlns:a16="http://schemas.microsoft.com/office/drawing/2014/main" id="{96399214-141E-4F87-AB9A-2EEE77239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86" y="826152"/>
            <a:ext cx="3223647" cy="42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C72F79B-2F17-46CF-BDF1-2F3C3FEB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5" y="79828"/>
            <a:ext cx="2890927" cy="409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1319E94-5AE2-4736-98BD-98847EFC4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07" y="188685"/>
            <a:ext cx="2514589" cy="360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804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Несимметричность гипотез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AF210B-5DAA-4584-A56E-4C1E6A5B6179}"/>
              </a:ext>
            </a:extLst>
          </p:cNvPr>
          <p:cNvSpPr/>
          <p:nvPr/>
        </p:nvSpPr>
        <p:spPr>
          <a:xfrm>
            <a:off x="2045322" y="1706129"/>
            <a:ext cx="50533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150" hangingPunct="0"/>
            <a:r>
              <a:rPr lang="ru-RU" sz="1800" dirty="0">
                <a:latin typeface="Myriad Pro" panose="020B0503030403020204" pitchFamily="34" charset="0"/>
                <a:sym typeface="Helvetica Light"/>
              </a:rPr>
              <a:t>У нас есть 2 варианта:</a:t>
            </a:r>
          </a:p>
          <a:p>
            <a:pPr algn="ctr" defTabSz="438150" hangingPunct="0"/>
            <a:endParaRPr lang="ru-RU" sz="1800" dirty="0">
              <a:latin typeface="Myriad Pro" panose="020B0503030403020204" pitchFamily="34" charset="0"/>
              <a:sym typeface="Helvetica Light"/>
            </a:endParaRPr>
          </a:p>
          <a:p>
            <a:pPr marL="557213" indent="-557213" defTabSz="438150" hangingPunct="0">
              <a:buFont typeface="+mj-lt"/>
              <a:buAutoNum type="arabicPeriod"/>
            </a:pPr>
            <a:r>
              <a:rPr lang="ru-RU" sz="1800" dirty="0">
                <a:latin typeface="Myriad Pro" panose="020B0503030403020204" pitchFamily="34" charset="0"/>
              </a:rPr>
              <a:t>Отвергаем нулевую гипотезу в пользу альтернативной</a:t>
            </a:r>
          </a:p>
          <a:p>
            <a:pPr marL="557213" indent="-557213" defTabSz="438150" hangingPunct="0">
              <a:buFont typeface="+mj-lt"/>
              <a:buAutoNum type="arabicPeriod"/>
            </a:pPr>
            <a:r>
              <a:rPr lang="ru-RU" sz="1800" dirty="0">
                <a:latin typeface="Myriad Pro" panose="020B0503030403020204" pitchFamily="34" charset="0"/>
                <a:sym typeface="Helvetica Light"/>
              </a:rPr>
              <a:t>Не отвергаем нулевую гипотезу в пользу альтернативной</a:t>
            </a:r>
          </a:p>
        </p:txBody>
      </p:sp>
    </p:spTree>
    <p:extLst>
      <p:ext uri="{BB962C8B-B14F-4D97-AF65-F5344CB8AC3E}">
        <p14:creationId xmlns:p14="http://schemas.microsoft.com/office/powerpoint/2010/main" val="2182076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Ошибка </a:t>
            </a: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I </a:t>
            </a: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и </a:t>
            </a: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II </a:t>
            </a: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рода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01A9EF1-B354-44EC-A72D-4B0D870B1F44}"/>
              </a:ext>
            </a:extLst>
          </p:cNvPr>
          <p:cNvGraphicFramePr>
            <a:graphicFrameLocks noGrp="1"/>
          </p:cNvGraphicFramePr>
          <p:nvPr/>
        </p:nvGraphicFramePr>
        <p:xfrm>
          <a:off x="1659119" y="1281063"/>
          <a:ext cx="5825763" cy="204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921">
                  <a:extLst>
                    <a:ext uri="{9D8B030D-6E8A-4147-A177-3AD203B41FA5}">
                      <a16:colId xmlns:a16="http://schemas.microsoft.com/office/drawing/2014/main" val="2167762448"/>
                    </a:ext>
                  </a:extLst>
                </a:gridCol>
                <a:gridCol w="1941921">
                  <a:extLst>
                    <a:ext uri="{9D8B030D-6E8A-4147-A177-3AD203B41FA5}">
                      <a16:colId xmlns:a16="http://schemas.microsoft.com/office/drawing/2014/main" val="3304331199"/>
                    </a:ext>
                  </a:extLst>
                </a:gridCol>
                <a:gridCol w="1941921">
                  <a:extLst>
                    <a:ext uri="{9D8B030D-6E8A-4147-A177-3AD203B41FA5}">
                      <a16:colId xmlns:a16="http://schemas.microsoft.com/office/drawing/2014/main" val="3902599814"/>
                    </a:ext>
                  </a:extLst>
                </a:gridCol>
              </a:tblGrid>
              <a:tr h="511291">
                <a:tc>
                  <a:txBody>
                    <a:bodyPr/>
                    <a:lstStyle/>
                    <a:p>
                      <a:pPr algn="ctr"/>
                      <a:endParaRPr lang="ru-RU" sz="1800" b="0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H0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верна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H0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неверна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175023"/>
                  </a:ext>
                </a:extLst>
              </a:tr>
              <a:tr h="92032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H0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принимается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H0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принята верно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Ошибка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II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рода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22466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H0 </a:t>
                      </a: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отвергается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Ошибка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I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 рода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H0 </a:t>
                      </a: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Myriad Pro" panose="020B0503030403020204" pitchFamily="34" charset="0"/>
                        </a:rPr>
                        <a:t>отвергнута верно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308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702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2496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Ошибка </a:t>
            </a: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I </a:t>
            </a: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и </a:t>
            </a: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II </a:t>
            </a: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рода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pic>
        <p:nvPicPr>
          <p:cNvPr id="2050" name="Picture 2" descr="ÐÐ°ÑÑÐ¸Ð½ÐºÐ¸ Ð¿Ð¾ Ð·Ð°Ð¿ÑÐ¾ÑÑ error 1 2 type">
            <a:extLst>
              <a:ext uri="{FF2B5EF4-FFF2-40B4-BE49-F238E27FC236}">
                <a16:creationId xmlns:a16="http://schemas.microsoft.com/office/drawing/2014/main" id="{A57886D5-BE7C-4D06-8717-A4891B314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3"/>
          <a:stretch/>
        </p:blipFill>
        <p:spPr bwMode="auto">
          <a:xfrm>
            <a:off x="1467046" y="1865569"/>
            <a:ext cx="6405290" cy="20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0A028-F4D6-464D-952B-AD170DEDD4A7}"/>
              </a:ext>
            </a:extLst>
          </p:cNvPr>
          <p:cNvSpPr txBox="1"/>
          <p:nvPr/>
        </p:nvSpPr>
        <p:spPr>
          <a:xfrm>
            <a:off x="5382977" y="1517254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Myriad Pro" panose="020B0503030403020204" pitchFamily="34" charset="0"/>
              </a:rPr>
              <a:t>Ошибка </a:t>
            </a:r>
            <a:r>
              <a:rPr lang="en-US" sz="1800" dirty="0">
                <a:latin typeface="Myriad Pro" panose="020B0503030403020204" pitchFamily="34" charset="0"/>
              </a:rPr>
              <a:t>II </a:t>
            </a:r>
            <a:r>
              <a:rPr lang="ru-RU" sz="1800" dirty="0">
                <a:latin typeface="Myriad Pro" panose="020B0503030403020204" pitchFamily="34" charset="0"/>
              </a:rPr>
              <a:t>рода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0EB62-75F4-42A9-A17F-80801D3B6303}"/>
              </a:ext>
            </a:extLst>
          </p:cNvPr>
          <p:cNvSpPr txBox="1"/>
          <p:nvPr/>
        </p:nvSpPr>
        <p:spPr>
          <a:xfrm>
            <a:off x="2254184" y="1517253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Myriad Pro" panose="020B0503030403020204" pitchFamily="34" charset="0"/>
              </a:rPr>
              <a:t>Ошибка </a:t>
            </a:r>
            <a:r>
              <a:rPr lang="en-US" sz="1800" dirty="0">
                <a:latin typeface="Myriad Pro" panose="020B0503030403020204" pitchFamily="34" charset="0"/>
              </a:rPr>
              <a:t>I </a:t>
            </a:r>
            <a:r>
              <a:rPr lang="ru-RU" sz="1800" dirty="0">
                <a:latin typeface="Myriad Pro" panose="020B0503030403020204" pitchFamily="34" charset="0"/>
              </a:rPr>
              <a:t>рода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6D0EF28-0C73-4B5A-B8E3-3C7FF3878EFF}"/>
              </a:ext>
            </a:extLst>
          </p:cNvPr>
          <p:cNvSpPr/>
          <p:nvPr/>
        </p:nvSpPr>
        <p:spPr>
          <a:xfrm>
            <a:off x="2734454" y="3027183"/>
            <a:ext cx="1055349" cy="643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2"/>
                </a:solidFill>
              </a:rPr>
              <a:t>Вы</a:t>
            </a:r>
          </a:p>
          <a:p>
            <a:pPr algn="ctr"/>
            <a:r>
              <a:rPr lang="ru-RU" sz="1200" dirty="0">
                <a:solidFill>
                  <a:schemeClr val="bg2"/>
                </a:solidFill>
              </a:rPr>
              <a:t>беременны!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B7E4F14-03D2-4595-B2FF-86417BED3B1F}"/>
              </a:ext>
            </a:extLst>
          </p:cNvPr>
          <p:cNvSpPr/>
          <p:nvPr/>
        </p:nvSpPr>
        <p:spPr>
          <a:xfrm>
            <a:off x="4929992" y="3168585"/>
            <a:ext cx="1055349" cy="7341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E278882-D89B-4702-AAF9-68D5487B7C49}"/>
              </a:ext>
            </a:extLst>
          </p:cNvPr>
          <p:cNvSpPr/>
          <p:nvPr/>
        </p:nvSpPr>
        <p:spPr>
          <a:xfrm>
            <a:off x="4929992" y="3200161"/>
            <a:ext cx="1055349" cy="6433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2"/>
                </a:solidFill>
              </a:rPr>
              <a:t>Вы не</a:t>
            </a:r>
          </a:p>
          <a:p>
            <a:pPr algn="ctr"/>
            <a:r>
              <a:rPr lang="ru-RU" sz="1200" dirty="0">
                <a:solidFill>
                  <a:schemeClr val="bg2"/>
                </a:solidFill>
              </a:rPr>
              <a:t>беременны!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1FEA7-950C-430B-A4B5-06C3C93BD3C9}"/>
              </a:ext>
            </a:extLst>
          </p:cNvPr>
          <p:cNvSpPr txBox="1"/>
          <p:nvPr/>
        </p:nvSpPr>
        <p:spPr>
          <a:xfrm>
            <a:off x="4391248" y="3996487"/>
            <a:ext cx="60785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</a:rPr>
              <a:t>habr.com</a:t>
            </a:r>
            <a:endParaRPr lang="ru-RU" sz="825" dirty="0">
              <a:solidFill>
                <a:schemeClr val="tx1">
                  <a:lumMod val="50000"/>
                  <a:lumOff val="50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176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P-</a:t>
            </a: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значение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AF210B-5DAA-4584-A56E-4C1E6A5B6179}"/>
              </a:ext>
            </a:extLst>
          </p:cNvPr>
          <p:cNvSpPr/>
          <p:nvPr/>
        </p:nvSpPr>
        <p:spPr>
          <a:xfrm>
            <a:off x="1675026" y="1983127"/>
            <a:ext cx="5793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150" hangingPunct="0"/>
            <a:r>
              <a:rPr lang="ru-RU" sz="1800" dirty="0">
                <a:solidFill>
                  <a:schemeClr val="bg2"/>
                </a:solidFill>
                <a:latin typeface="Myriad Pro" panose="020B0503030403020204" pitchFamily="34" charset="0"/>
              </a:rPr>
              <a:t>P-значение — величина, используемая при тестировании статистических гипотез. Фактически это вероятность ошибки при отклонении нулевой гипотезы (ошибки первого рода)</a:t>
            </a:r>
            <a:endParaRPr lang="ru-RU" sz="1800" dirty="0">
              <a:solidFill>
                <a:schemeClr val="bg2"/>
              </a:solidFill>
              <a:latin typeface="Myriad Pro" panose="020B0503030403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55600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P-</a:t>
            </a: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значение: пример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AF210B-5DAA-4584-A56E-4C1E6A5B6179}"/>
              </a:ext>
            </a:extLst>
          </p:cNvPr>
          <p:cNvSpPr/>
          <p:nvPr/>
        </p:nvSpPr>
        <p:spPr>
          <a:xfrm>
            <a:off x="1675026" y="1045708"/>
            <a:ext cx="5793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150" hangingPunct="0"/>
            <a:endParaRPr lang="ru-RU" sz="1800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defTabSz="438150" hangingPunct="0"/>
            <a:r>
              <a:rPr lang="ru-RU" sz="1800" dirty="0">
                <a:solidFill>
                  <a:schemeClr val="bg2"/>
                </a:solidFill>
                <a:latin typeface="Myriad Pro" panose="020B0503030403020204" pitchFamily="34" charset="0"/>
              </a:rPr>
              <a:t>Пусть есть следующие гипотезы: </a:t>
            </a:r>
            <a:endParaRPr lang="ru-RU" sz="1800" dirty="0">
              <a:solidFill>
                <a:schemeClr val="bg2"/>
              </a:solidFill>
              <a:latin typeface="Myriad Pro" panose="020B0503030403020204" pitchFamily="34" charset="0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491B512-14F3-43A1-A68A-26CBF1417976}"/>
                  </a:ext>
                </a:extLst>
              </p:cNvPr>
              <p:cNvSpPr/>
              <p:nvPr/>
            </p:nvSpPr>
            <p:spPr>
              <a:xfrm>
                <a:off x="1675026" y="1983128"/>
                <a:ext cx="5793949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38150" hangingPunct="0"/>
                <a:endParaRPr lang="ru-RU" sz="1800" dirty="0">
                  <a:latin typeface="Myriad Pro" panose="020B0503030403020204" pitchFamily="34" charset="0"/>
                  <a:sym typeface="Helvetica Light"/>
                </a:endParaRPr>
              </a:p>
              <a:p>
                <a:pPr defTabSz="438150" hangingPunct="0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sym typeface="Helvetica Light"/>
                          </a:rPr>
                          <m:t>𝐻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ru-RU" sz="1800" i="1">
                        <a:latin typeface="Cambria Math" panose="02040503050406030204" pitchFamily="18" charset="0"/>
                        <a:sym typeface="Helvetica Light"/>
                      </a:rPr>
                      <m:t>: </m:t>
                    </m:r>
                  </m:oMath>
                </a14:m>
                <a:r>
                  <a:rPr lang="ru-RU" sz="1800" dirty="0">
                    <a:latin typeface="Myriad Pro" panose="020B0503030403020204" pitchFamily="34" charset="0"/>
                    <a:sym typeface="Helvetica Light"/>
                  </a:rPr>
                  <a:t>Между средними оценками в двух группах</a:t>
                </a:r>
              </a:p>
              <a:p>
                <a:pPr defTabSz="438150" hangingPunct="0"/>
                <a:r>
                  <a:rPr lang="ru-RU" sz="1800" dirty="0">
                    <a:latin typeface="Myriad Pro" panose="020B0503030403020204" pitchFamily="34" charset="0"/>
                    <a:sym typeface="Helvetica Light"/>
                  </a:rPr>
                  <a:t> студентов нет  отличий</a:t>
                </a:r>
                <a:endParaRPr lang="ru-RU" sz="1800" i="1" dirty="0">
                  <a:latin typeface="Cambria Math" panose="02040503050406030204" pitchFamily="18" charset="0"/>
                  <a:sym typeface="Helvetica Light"/>
                </a:endParaRPr>
              </a:p>
              <a:p>
                <a:pPr defTabSz="438150" hangingPunct="0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sym typeface="Helvetica Light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sym typeface="Helvetica Light"/>
                          </a:rPr>
                          <m:t>𝐴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ru-RU" sz="1800" i="1">
                        <a:latin typeface="Cambria Math" panose="02040503050406030204" pitchFamily="18" charset="0"/>
                        <a:sym typeface="Helvetica Light"/>
                      </a:rPr>
                      <m:t>:</m:t>
                    </m:r>
                  </m:oMath>
                </a14:m>
                <a:r>
                  <a:rPr lang="ru-RU" sz="1800" dirty="0">
                    <a:latin typeface="Myriad Pro" panose="020B0503030403020204" pitchFamily="34" charset="0"/>
                    <a:sym typeface="Helvetica Light"/>
                  </a:rPr>
                  <a:t>Средние оценки студентов в двух группах различны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491B512-14F3-43A1-A68A-26CBF1417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26" y="1983128"/>
                <a:ext cx="5793949" cy="1477328"/>
              </a:xfrm>
              <a:prstGeom prst="rect">
                <a:avLst/>
              </a:prstGeom>
              <a:blipFill>
                <a:blip r:embed="rId3"/>
                <a:stretch>
                  <a:fillRect l="-947" b="-5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544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en-US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P-</a:t>
            </a: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значение: пример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AF210B-5DAA-4584-A56E-4C1E6A5B6179}"/>
              </a:ext>
            </a:extLst>
          </p:cNvPr>
          <p:cNvSpPr/>
          <p:nvPr/>
        </p:nvSpPr>
        <p:spPr>
          <a:xfrm>
            <a:off x="1929549" y="1029025"/>
            <a:ext cx="57939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150" hangingPunct="0"/>
            <a:r>
              <a:rPr lang="ru-RU" sz="1800" dirty="0">
                <a:solidFill>
                  <a:schemeClr val="bg2"/>
                </a:solidFill>
                <a:latin typeface="Myriad Pro" panose="020B0503030403020204" pitchFamily="34" charset="0"/>
              </a:rPr>
              <a:t>Получили </a:t>
            </a:r>
            <a:r>
              <a:rPr lang="en-US" sz="1800" dirty="0">
                <a:solidFill>
                  <a:schemeClr val="bg2"/>
                </a:solidFill>
                <a:latin typeface="Myriad Pro" panose="020B0503030403020204" pitchFamily="34" charset="0"/>
              </a:rPr>
              <a:t>p</a:t>
            </a:r>
            <a:r>
              <a:rPr lang="ru-RU" sz="1800" dirty="0">
                <a:solidFill>
                  <a:schemeClr val="bg2"/>
                </a:solidFill>
                <a:latin typeface="Myriad Pro" panose="020B0503030403020204" pitchFamily="34" charset="0"/>
              </a:rPr>
              <a:t>-значение, равное 0.13</a:t>
            </a:r>
          </a:p>
          <a:p>
            <a:pPr defTabSz="438150" hangingPunct="0"/>
            <a:endParaRPr lang="ru-RU" sz="1800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defTabSz="438150" hangingPunct="0"/>
            <a:endParaRPr lang="ru-RU" sz="1800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defTabSz="438150" hangingPunct="0"/>
            <a:endParaRPr lang="ru-RU" sz="1800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defTabSz="438150" hangingPunct="0"/>
            <a:endParaRPr lang="ru-RU" sz="1800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defTabSz="438150" hangingPunct="0"/>
            <a:endParaRPr lang="ru-RU" sz="1800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defTabSz="438150" hangingPunct="0"/>
            <a:endParaRPr lang="ru-RU" sz="1800" dirty="0">
              <a:solidFill>
                <a:schemeClr val="bg2"/>
              </a:solidFill>
              <a:latin typeface="Myriad Pro" panose="020B0503030403020204" pitchFamily="34" charset="0"/>
            </a:endParaRPr>
          </a:p>
          <a:p>
            <a:pPr defTabSz="438150" hangingPunct="0"/>
            <a:r>
              <a:rPr lang="ru-RU" sz="1800" dirty="0">
                <a:solidFill>
                  <a:schemeClr val="bg2"/>
                </a:solidFill>
                <a:latin typeface="Myriad Pro" panose="020B0503030403020204" pitchFamily="34" charset="0"/>
              </a:rPr>
              <a:t>Если мы примем гипотезу о различных оценках, то ошибемся с вероятностью 0.13 </a:t>
            </a:r>
            <a:endParaRPr lang="ru-RU" sz="1800" dirty="0">
              <a:solidFill>
                <a:schemeClr val="bg2"/>
              </a:solidFill>
              <a:latin typeface="Myriad Pro" panose="020B0503030403020204" pitchFamily="34" charset="0"/>
              <a:sym typeface="Helvetica Light"/>
            </a:endParaRPr>
          </a:p>
        </p:txBody>
      </p:sp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98BDA3B7-7B18-433C-8E62-D187A096A447}"/>
              </a:ext>
            </a:extLst>
          </p:cNvPr>
          <p:cNvSpPr/>
          <p:nvPr/>
        </p:nvSpPr>
        <p:spPr>
          <a:xfrm>
            <a:off x="4430598" y="1857670"/>
            <a:ext cx="282804" cy="714080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</p:spTree>
    <p:extLst>
      <p:ext uri="{BB962C8B-B14F-4D97-AF65-F5344CB8AC3E}">
        <p14:creationId xmlns:p14="http://schemas.microsoft.com/office/powerpoint/2010/main" val="3673886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Практическая и статистическая значимость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7034EE55-818B-4740-AC07-E6C85E79584D}"/>
              </a:ext>
            </a:extLst>
          </p:cNvPr>
          <p:cNvSpPr/>
          <p:nvPr/>
        </p:nvSpPr>
        <p:spPr>
          <a:xfrm>
            <a:off x="2504475" y="1706175"/>
            <a:ext cx="4135050" cy="17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defRPr/>
            </a:pPr>
            <a:endParaRPr sz="1800" dirty="0"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8755F-BD6C-4C1C-A7B3-0B744FA56CEA}"/>
              </a:ext>
            </a:extLst>
          </p:cNvPr>
          <p:cNvSpPr txBox="1"/>
          <p:nvPr/>
        </p:nvSpPr>
        <p:spPr>
          <a:xfrm>
            <a:off x="1966667" y="1602253"/>
            <a:ext cx="5210666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yriad Pro" panose="020B0503030403020204" pitchFamily="34" charset="0"/>
              </a:rPr>
              <a:t>Статистическая значимость не подразумевает важность или практическую ценность</a:t>
            </a:r>
          </a:p>
          <a:p>
            <a:endParaRPr lang="ru-RU" sz="1800" dirty="0">
              <a:latin typeface="Myriad Pro" panose="020B0503030403020204" pitchFamily="34" charset="0"/>
            </a:endParaRPr>
          </a:p>
          <a:p>
            <a:r>
              <a:rPr lang="ru-RU" sz="1800" dirty="0">
                <a:latin typeface="Myriad Pro" panose="020B0503030403020204" pitchFamily="34" charset="0"/>
              </a:rPr>
              <a:t>Нужно не только проверять справедливость статистической гипотезы, но и оценивать, насколько велик размер эффекта</a:t>
            </a:r>
          </a:p>
          <a:p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325899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Практическая и статистическая значимость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7034EE55-818B-4740-AC07-E6C85E79584D}"/>
              </a:ext>
            </a:extLst>
          </p:cNvPr>
          <p:cNvSpPr/>
          <p:nvPr/>
        </p:nvSpPr>
        <p:spPr>
          <a:xfrm>
            <a:off x="2504475" y="1706175"/>
            <a:ext cx="4135050" cy="17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defRPr/>
            </a:pPr>
            <a:endParaRPr sz="1800" dirty="0"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8755F-BD6C-4C1C-A7B3-0B744FA56CEA}"/>
              </a:ext>
            </a:extLst>
          </p:cNvPr>
          <p:cNvSpPr txBox="1"/>
          <p:nvPr/>
        </p:nvSpPr>
        <p:spPr>
          <a:xfrm>
            <a:off x="1708609" y="1048303"/>
            <a:ext cx="589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438150" hangingPunct="0">
              <a:buFont typeface="Arial" panose="020B0604020202020204" pitchFamily="34" charset="0"/>
              <a:buChar char="•"/>
            </a:pPr>
            <a:r>
              <a:rPr lang="ru-RU" sz="1800" dirty="0">
                <a:latin typeface="Myriad Pro" panose="020B0503030403020204" pitchFamily="34" charset="0"/>
                <a:sym typeface="Helvetica Light"/>
              </a:rPr>
              <a:t>Было</a:t>
            </a:r>
            <a:r>
              <a:rPr lang="ru-RU" sz="1050" dirty="0">
                <a:sym typeface="Helvetica Light"/>
              </a:rPr>
              <a:t> </a:t>
            </a:r>
            <a:r>
              <a:rPr lang="ru-RU" sz="1800" dirty="0">
                <a:latin typeface="Myriad Pro" panose="020B0503030403020204" pitchFamily="34" charset="0"/>
                <a:sym typeface="Helvetica Light"/>
              </a:rPr>
              <a:t>проведено исследование, которое изучало влияние физических упражнений на набор веса</a:t>
            </a:r>
          </a:p>
        </p:txBody>
      </p:sp>
    </p:spTree>
    <p:extLst>
      <p:ext uri="{BB962C8B-B14F-4D97-AF65-F5344CB8AC3E}">
        <p14:creationId xmlns:p14="http://schemas.microsoft.com/office/powerpoint/2010/main" val="3289222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Практическая и статистическая значимость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7034EE55-818B-4740-AC07-E6C85E79584D}"/>
              </a:ext>
            </a:extLst>
          </p:cNvPr>
          <p:cNvSpPr/>
          <p:nvPr/>
        </p:nvSpPr>
        <p:spPr>
          <a:xfrm>
            <a:off x="2504475" y="1706175"/>
            <a:ext cx="4135050" cy="17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defRPr/>
            </a:pPr>
            <a:endParaRPr sz="1800" dirty="0"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8755F-BD6C-4C1C-A7B3-0B744FA56CEA}"/>
              </a:ext>
            </a:extLst>
          </p:cNvPr>
          <p:cNvSpPr txBox="1"/>
          <p:nvPr/>
        </p:nvSpPr>
        <p:spPr>
          <a:xfrm>
            <a:off x="1708609" y="1048303"/>
            <a:ext cx="5896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438150" hangingPunct="0">
              <a:buFont typeface="Arial" panose="020B0604020202020204" pitchFamily="34" charset="0"/>
              <a:buChar char="•"/>
            </a:pPr>
            <a:r>
              <a:rPr lang="ru-RU" sz="1800" dirty="0">
                <a:latin typeface="Myriad Pro" panose="020B0503030403020204" pitchFamily="34" charset="0"/>
                <a:sym typeface="Helvetica Light"/>
              </a:rPr>
              <a:t>Было</a:t>
            </a:r>
            <a:r>
              <a:rPr lang="ru-RU" sz="1050" dirty="0">
                <a:sym typeface="Helvetica Light"/>
              </a:rPr>
              <a:t> </a:t>
            </a:r>
            <a:r>
              <a:rPr lang="ru-RU" sz="1800" dirty="0">
                <a:latin typeface="Myriad Pro" panose="020B0503030403020204" pitchFamily="34" charset="0"/>
                <a:sym typeface="Helvetica Light"/>
              </a:rPr>
              <a:t>проведено исследование, которое изучало влияние физических упражнений на набор веса</a:t>
            </a:r>
          </a:p>
          <a:p>
            <a:pPr marL="214313" indent="-214313" defTabSz="438150" hangingPunct="0">
              <a:buFont typeface="Arial" panose="020B0604020202020204" pitchFamily="34" charset="0"/>
              <a:buChar char="•"/>
            </a:pPr>
            <a:r>
              <a:rPr lang="ru-RU" sz="1800" dirty="0"/>
              <a:t>За три года женщины, упражнявшиеся не меньше часа в день, набрали значимо меньше веса, чем женщины, упражнявшиеся меньше 20 минут в день (p &lt; 0.001)</a:t>
            </a:r>
            <a:endParaRPr lang="ru-RU" sz="1800" dirty="0">
              <a:latin typeface="Myriad Pro" panose="020B0503030403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9228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Практическая и статистическая значимость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7034EE55-818B-4740-AC07-E6C85E79584D}"/>
              </a:ext>
            </a:extLst>
          </p:cNvPr>
          <p:cNvSpPr/>
          <p:nvPr/>
        </p:nvSpPr>
        <p:spPr>
          <a:xfrm>
            <a:off x="2504475" y="1706175"/>
            <a:ext cx="4135050" cy="17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defRPr/>
            </a:pPr>
            <a:endParaRPr sz="1800" dirty="0"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8755F-BD6C-4C1C-A7B3-0B744FA56CEA}"/>
              </a:ext>
            </a:extLst>
          </p:cNvPr>
          <p:cNvSpPr txBox="1"/>
          <p:nvPr/>
        </p:nvSpPr>
        <p:spPr>
          <a:xfrm>
            <a:off x="1708609" y="1048303"/>
            <a:ext cx="5896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438150" hangingPunct="0">
              <a:buFont typeface="Arial" panose="020B0604020202020204" pitchFamily="34" charset="0"/>
              <a:buChar char="•"/>
            </a:pPr>
            <a:r>
              <a:rPr lang="ru-RU" sz="1800" dirty="0">
                <a:latin typeface="Myriad Pro" panose="020B0503030403020204" pitchFamily="34" charset="0"/>
                <a:sym typeface="Helvetica Light"/>
              </a:rPr>
              <a:t>Было</a:t>
            </a:r>
            <a:r>
              <a:rPr lang="ru-RU" sz="1050" dirty="0">
                <a:sym typeface="Helvetica Light"/>
              </a:rPr>
              <a:t> </a:t>
            </a:r>
            <a:r>
              <a:rPr lang="ru-RU" sz="1800" dirty="0">
                <a:latin typeface="Myriad Pro" panose="020B0503030403020204" pitchFamily="34" charset="0"/>
                <a:sym typeface="Helvetica Light"/>
              </a:rPr>
              <a:t>проведено исследование, которое изучало влияние физических упражнений на набор веса</a:t>
            </a:r>
          </a:p>
          <a:p>
            <a:pPr marL="214313" indent="-214313" defTabSz="438150" hangingPunct="0">
              <a:buFont typeface="Arial" panose="020B0604020202020204" pitchFamily="34" charset="0"/>
              <a:buChar char="•"/>
            </a:pPr>
            <a:r>
              <a:rPr lang="ru-RU" sz="1800" dirty="0"/>
              <a:t>За три года женщины, упражнявшиеся не меньше часа в день, набрали значимо меньше веса, чем женщины, упражнявшиеся меньше 20 минут в день (p &lt; 0.001)</a:t>
            </a:r>
          </a:p>
          <a:p>
            <a:pPr marL="214313" indent="-214313" defTabSz="438150" hangingPunct="0">
              <a:buFont typeface="Arial" panose="020B0604020202020204" pitchFamily="34" charset="0"/>
              <a:buChar char="•"/>
            </a:pPr>
            <a:r>
              <a:rPr lang="ru-RU" sz="1800" dirty="0"/>
              <a:t>Разница в набранном весе составила 150 г., что является совершенно незначительным эффектом с практической точки зрения!</a:t>
            </a:r>
            <a:endParaRPr lang="ru-RU" sz="1800" dirty="0">
              <a:latin typeface="Myriad Pro" panose="020B0503030403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401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2586305" y="769191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4489764" y="4878958"/>
            <a:ext cx="155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6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1296506" y="1748630"/>
            <a:ext cx="72306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T Sans"/>
              <a:buNone/>
            </a:pPr>
            <a:r>
              <a:rPr lang="en-US" sz="2300" b="1" i="0" u="none" strike="noStrike" cap="none" dirty="0">
                <a:solidFill>
                  <a:srgbClr val="09C4FF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Генеральная совокупность 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— совокупность всех объектов, относительно которых предполагается делать выводы при изучении конкретной задачи </a:t>
            </a:r>
            <a:endParaRPr sz="23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AC3F8046-4C14-4F80-8E34-B7BCFA67B3E0}"/>
              </a:ext>
            </a:extLst>
          </p:cNvPr>
          <p:cNvSpPr txBox="1">
            <a:spLocks/>
          </p:cNvSpPr>
          <p:nvPr/>
        </p:nvSpPr>
        <p:spPr>
          <a:xfrm>
            <a:off x="152400" y="-82293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Генеральная совокупность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Практическая и статистическая значимость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7034EE55-818B-4740-AC07-E6C85E79584D}"/>
              </a:ext>
            </a:extLst>
          </p:cNvPr>
          <p:cNvSpPr/>
          <p:nvPr/>
        </p:nvSpPr>
        <p:spPr>
          <a:xfrm>
            <a:off x="2504475" y="1706175"/>
            <a:ext cx="4135050" cy="17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defRPr/>
            </a:pPr>
            <a:endParaRPr sz="1800" dirty="0"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8755F-BD6C-4C1C-A7B3-0B744FA56CEA}"/>
              </a:ext>
            </a:extLst>
          </p:cNvPr>
          <p:cNvSpPr txBox="1"/>
          <p:nvPr/>
        </p:nvSpPr>
        <p:spPr>
          <a:xfrm>
            <a:off x="1708609" y="1048303"/>
            <a:ext cx="5896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438150" hangingPunct="0">
              <a:buFont typeface="Arial" panose="020B0604020202020204" pitchFamily="34" charset="0"/>
              <a:buChar char="•"/>
            </a:pPr>
            <a:r>
              <a:rPr lang="ru-RU" sz="1800" dirty="0"/>
              <a:t>В 2002 году клинические испытания гормонального препарата </a:t>
            </a:r>
            <a:r>
              <a:rPr lang="ru-RU" sz="1800" dirty="0" err="1"/>
              <a:t>Премарин</a:t>
            </a:r>
            <a:r>
              <a:rPr lang="ru-RU" sz="1800" dirty="0"/>
              <a:t> были досрочно прерваны, хотя статистически значимых побочных эффектов не было: было обнаружено, что его приём ведёт к значимому увеличению риска развития рака груди на 0.08%, риска инсульта на 0.08% и инфаркта на 0.07%</a:t>
            </a:r>
            <a:endParaRPr lang="ru-RU" sz="1800" dirty="0">
              <a:latin typeface="Myriad Pro" panose="020B0503030403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8511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sz="2400" b="1" dirty="0">
                <a:solidFill>
                  <a:srgbClr val="09C4FF"/>
                </a:solidFill>
                <a:ea typeface="PT Sans"/>
                <a:cs typeface="PT Sans"/>
                <a:sym typeface="PT Sans"/>
              </a:rPr>
              <a:t>Практическая и статистическая значимость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7034EE55-818B-4740-AC07-E6C85E79584D}"/>
              </a:ext>
            </a:extLst>
          </p:cNvPr>
          <p:cNvSpPr/>
          <p:nvPr/>
        </p:nvSpPr>
        <p:spPr>
          <a:xfrm>
            <a:off x="2504475" y="1706175"/>
            <a:ext cx="4135050" cy="17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defRPr/>
            </a:pPr>
            <a:endParaRPr sz="1800" dirty="0"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8755F-BD6C-4C1C-A7B3-0B744FA56CEA}"/>
              </a:ext>
            </a:extLst>
          </p:cNvPr>
          <p:cNvSpPr txBox="1"/>
          <p:nvPr/>
        </p:nvSpPr>
        <p:spPr>
          <a:xfrm>
            <a:off x="1708609" y="1048303"/>
            <a:ext cx="5896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438150" hangingPunct="0">
              <a:buFont typeface="Arial" panose="020B0604020202020204" pitchFamily="34" charset="0"/>
              <a:buChar char="•"/>
            </a:pPr>
            <a:r>
              <a:rPr lang="ru-RU" sz="1800" dirty="0"/>
              <a:t>В 2002 году клинические испытания гормонального препарата </a:t>
            </a:r>
            <a:r>
              <a:rPr lang="ru-RU" sz="1800" dirty="0" err="1"/>
              <a:t>Премарин</a:t>
            </a:r>
            <a:r>
              <a:rPr lang="ru-RU" sz="1800" dirty="0"/>
              <a:t> были досрочно прерваны, хотя статистически значимых побочных эффектов не было: было обнаружено, что его приём ведёт к значимому увеличению риска развития рака груди на 0.08%, риска инсульта на 0.08% и инфаркта на 0.07%</a:t>
            </a:r>
          </a:p>
          <a:p>
            <a:pPr marL="214313" indent="-214313" defTabSz="438150" hangingPunct="0">
              <a:buFont typeface="Arial" panose="020B0604020202020204" pitchFamily="34" charset="0"/>
              <a:buChar char="•"/>
            </a:pPr>
            <a:r>
              <a:rPr lang="ru-RU" sz="1800" dirty="0"/>
              <a:t>Несмотря на то что побочный эффект очень маленький, на практике он дает тысячи смертей </a:t>
            </a:r>
            <a:endParaRPr lang="ru-RU" sz="1800" dirty="0">
              <a:latin typeface="Myriad Pro" panose="020B0503030403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6047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858000" cy="4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953734"/>
              </a:buClr>
              <a:buSzPts val="3200"/>
            </a:pPr>
            <a:r>
              <a:rPr lang="ru-RU" dirty="0">
                <a:solidFill>
                  <a:srgbClr val="09C4FF"/>
                </a:solidFill>
                <a:ea typeface="PT Sans"/>
                <a:cs typeface="PT Sans"/>
              </a:rPr>
              <a:t>Понятие статистического критерия</a:t>
            </a:r>
            <a:endParaRPr sz="2400" b="1" dirty="0">
              <a:solidFill>
                <a:srgbClr val="09C4FF"/>
              </a:solidFill>
              <a:ea typeface="PT Sans"/>
              <a:cs typeface="PT Sans"/>
              <a:sym typeface="PT Sans"/>
            </a:endParaRPr>
          </a:p>
        </p:txBody>
      </p:sp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7034EE55-818B-4740-AC07-E6C85E79584D}"/>
              </a:ext>
            </a:extLst>
          </p:cNvPr>
          <p:cNvSpPr/>
          <p:nvPr/>
        </p:nvSpPr>
        <p:spPr>
          <a:xfrm>
            <a:off x="2504475" y="1706175"/>
            <a:ext cx="4135050" cy="17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defRPr/>
            </a:pPr>
            <a:endParaRPr sz="1800" dirty="0">
              <a:latin typeface="Myriad Pro" panose="020B0503030403020204" pitchFamily="34" charset="0"/>
              <a:ea typeface="PT Sans"/>
              <a:cs typeface="PT Sans"/>
              <a:sym typeface="PT Sans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0E55265-52CF-4669-87E0-5E458E90628E}"/>
              </a:ext>
            </a:extLst>
          </p:cNvPr>
          <p:cNvSpPr/>
          <p:nvPr/>
        </p:nvSpPr>
        <p:spPr>
          <a:xfrm>
            <a:off x="2132815" y="1706175"/>
            <a:ext cx="50233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latin typeface="Myriad Pro" panose="020B0503030403020204" pitchFamily="34" charset="0"/>
              </a:rPr>
              <a:t>Статистический критерий — это строгое математическое правило, по которому принимается или отвергается та или иная статистическая гипотеза с известным уровнем значимости</a:t>
            </a:r>
          </a:p>
        </p:txBody>
      </p:sp>
    </p:spTree>
    <p:extLst>
      <p:ext uri="{BB962C8B-B14F-4D97-AF65-F5344CB8AC3E}">
        <p14:creationId xmlns:p14="http://schemas.microsoft.com/office/powerpoint/2010/main" val="421084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6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3038" y="1845024"/>
            <a:ext cx="1198444" cy="115877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6"/>
          <p:cNvSpPr txBox="1">
            <a:spLocks noGrp="1"/>
          </p:cNvSpPr>
          <p:nvPr>
            <p:ph type="sldNum" idx="12"/>
          </p:nvPr>
        </p:nvSpPr>
        <p:spPr>
          <a:xfrm>
            <a:off x="4449188" y="4878958"/>
            <a:ext cx="23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63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300424-C8D7-40D5-98AD-D4CAAA88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39" y="1537006"/>
            <a:ext cx="3408997" cy="33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B3B72A-D4E4-4207-A533-E6DACFE8146B}"/>
              </a:ext>
            </a:extLst>
          </p:cNvPr>
          <p:cNvSpPr txBox="1"/>
          <p:nvPr/>
        </p:nvSpPr>
        <p:spPr>
          <a:xfrm>
            <a:off x="2984411" y="731520"/>
            <a:ext cx="3166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09C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4489764" y="4878958"/>
            <a:ext cx="155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7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443814" y="1808638"/>
            <a:ext cx="8247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T Sans"/>
              <a:buNone/>
            </a:pPr>
            <a:r>
              <a:rPr lang="en-US" sz="2300" b="1" i="0" u="none" strike="noStrike" cap="none" dirty="0">
                <a:solidFill>
                  <a:srgbClr val="09C4FF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Выборка или выборочная совокупность 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PT Sans"/>
                <a:cs typeface="Times New Roman" panose="02020603050405020304" pitchFamily="18" charset="0"/>
                <a:sym typeface="PT Sans"/>
              </a:rPr>
              <a:t>— множество случаев (испытуемых, объектов, событий, образцов), с помощью определённой процедуры выбранных из генеральной совокупности для анализа</a:t>
            </a:r>
            <a:endParaRPr sz="23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30E6AAA7-0E4A-4994-9F53-C29FA1403433}"/>
              </a:ext>
            </a:extLst>
          </p:cNvPr>
          <p:cNvSpPr txBox="1">
            <a:spLocks/>
          </p:cNvSpPr>
          <p:nvPr/>
        </p:nvSpPr>
        <p:spPr>
          <a:xfrm>
            <a:off x="152400" y="-82293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Выборка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4489764" y="4878958"/>
            <a:ext cx="155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8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pic>
        <p:nvPicPr>
          <p:cNvPr id="94" name="Google Shape;94;p19" descr="Картинки по запросу генеральная совокупность и выборк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680" y="1102884"/>
            <a:ext cx="5729578" cy="32228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F901FC18-6E5A-49B9-85AF-311A910C7D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solidFill>
                  <a:srgbClr val="09C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Генеральная совокупность</a:t>
            </a:r>
            <a:r>
              <a:rPr lang="en-US" sz="3000" dirty="0">
                <a:solidFill>
                  <a:srgbClr val="09C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>
                <a:solidFill>
                  <a:srgbClr val="09C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выборка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2926171" y="349599"/>
            <a:ext cx="5683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200"/>
              <a:buFont typeface="Arial Narrow"/>
              <a:buNone/>
            </a:pPr>
            <a:endParaRPr sz="1200" b="0" i="0" u="none" strike="noStrike" cap="none" dirty="0">
              <a:solidFill>
                <a:srgbClr val="253957"/>
              </a:solidFill>
              <a:latin typeface="Times New Roman" panose="02020603050405020304" pitchFamily="18" charset="0"/>
              <a:ea typeface="PT Sans"/>
              <a:cs typeface="Times New Roman" panose="02020603050405020304" pitchFamily="18" charset="0"/>
              <a:sym typeface="PT Sans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4489764" y="4878958"/>
            <a:ext cx="155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T San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ea typeface="PT Sans"/>
                <a:sym typeface="PT Sans"/>
              </a:rPr>
              <a:t>9</a:t>
            </a:fld>
            <a:endParaRPr sz="1200" b="0" i="0" u="none" strike="noStrike" cap="none" dirty="0">
              <a:solidFill>
                <a:srgbClr val="000000"/>
              </a:solidFill>
              <a:ea typeface="PT Sans"/>
              <a:sym typeface="PT Sans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F901FC18-6E5A-49B9-85AF-311A910C7DE7}"/>
              </a:ext>
            </a:extLst>
          </p:cNvPr>
          <p:cNvSpPr txBox="1">
            <a:spLocks/>
          </p:cNvSpPr>
          <p:nvPr/>
        </p:nvSpPr>
        <p:spPr>
          <a:xfrm>
            <a:off x="152400" y="-82293"/>
            <a:ext cx="6858000" cy="8012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Генеральная совокупность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выборка</a:t>
            </a:r>
          </a:p>
        </p:txBody>
      </p:sp>
      <p:pic>
        <p:nvPicPr>
          <p:cNvPr id="6" name="Google Shape;141;p19">
            <a:extLst>
              <a:ext uri="{FF2B5EF4-FFF2-40B4-BE49-F238E27FC236}">
                <a16:creationId xmlns:a16="http://schemas.microsoft.com/office/drawing/2014/main" id="{DE0FE0E2-F83A-4558-9C64-53CCFA8D7363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85" y="1042002"/>
            <a:ext cx="36215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2;p19">
            <a:extLst>
              <a:ext uri="{FF2B5EF4-FFF2-40B4-BE49-F238E27FC236}">
                <a16:creationId xmlns:a16="http://schemas.microsoft.com/office/drawing/2014/main" id="{E83F1C93-B406-4849-B8BE-AE41EED5F8E2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60" y="86449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3;p19">
            <a:extLst>
              <a:ext uri="{FF2B5EF4-FFF2-40B4-BE49-F238E27FC236}">
                <a16:creationId xmlns:a16="http://schemas.microsoft.com/office/drawing/2014/main" id="{6FD87697-1EB2-496C-9BF0-81770E372AC2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60" y="113953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4;p19">
            <a:extLst>
              <a:ext uri="{FF2B5EF4-FFF2-40B4-BE49-F238E27FC236}">
                <a16:creationId xmlns:a16="http://schemas.microsoft.com/office/drawing/2014/main" id="{A435E0A2-B816-413C-93B7-18D930064C5A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60" y="113161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5;p19">
            <a:extLst>
              <a:ext uri="{FF2B5EF4-FFF2-40B4-BE49-F238E27FC236}">
                <a16:creationId xmlns:a16="http://schemas.microsoft.com/office/drawing/2014/main" id="{469B12C7-DF59-4FD1-993B-AA6C49F70EE8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80" y="89509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6;p19">
            <a:extLst>
              <a:ext uri="{FF2B5EF4-FFF2-40B4-BE49-F238E27FC236}">
                <a16:creationId xmlns:a16="http://schemas.microsoft.com/office/drawing/2014/main" id="{AC64917D-76CA-4E2F-954D-83C52AF75ED3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80" y="114889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7;p19">
            <a:extLst>
              <a:ext uri="{FF2B5EF4-FFF2-40B4-BE49-F238E27FC236}">
                <a16:creationId xmlns:a16="http://schemas.microsoft.com/office/drawing/2014/main" id="{C3C46294-C685-45E6-BB06-E355D76B322B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00" y="89365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8;p19">
            <a:extLst>
              <a:ext uri="{FF2B5EF4-FFF2-40B4-BE49-F238E27FC236}">
                <a16:creationId xmlns:a16="http://schemas.microsoft.com/office/drawing/2014/main" id="{BDFF3FB7-A387-4700-A794-FB81CF2651F1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00" y="104737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9;p19">
            <a:extLst>
              <a:ext uri="{FF2B5EF4-FFF2-40B4-BE49-F238E27FC236}">
                <a16:creationId xmlns:a16="http://schemas.microsoft.com/office/drawing/2014/main" id="{A9E55A5D-26C8-4411-86E0-BC26098A2CB6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85" y="93001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0;p19">
            <a:extLst>
              <a:ext uri="{FF2B5EF4-FFF2-40B4-BE49-F238E27FC236}">
                <a16:creationId xmlns:a16="http://schemas.microsoft.com/office/drawing/2014/main" id="{1E7E2642-05EA-494D-81AD-B2893DBA89D6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85" y="832122"/>
            <a:ext cx="36215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1;p19">
            <a:extLst>
              <a:ext uri="{FF2B5EF4-FFF2-40B4-BE49-F238E27FC236}">
                <a16:creationId xmlns:a16="http://schemas.microsoft.com/office/drawing/2014/main" id="{27607B90-37BD-4C09-BE5B-5019FDBA791A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5" y="1109682"/>
            <a:ext cx="36215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2;p19">
            <a:extLst>
              <a:ext uri="{FF2B5EF4-FFF2-40B4-BE49-F238E27FC236}">
                <a16:creationId xmlns:a16="http://schemas.microsoft.com/office/drawing/2014/main" id="{BD758971-AB7D-44D3-B57F-39498BF8AF4C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25" y="830682"/>
            <a:ext cx="36215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4;p19">
            <a:extLst>
              <a:ext uri="{FF2B5EF4-FFF2-40B4-BE49-F238E27FC236}">
                <a16:creationId xmlns:a16="http://schemas.microsoft.com/office/drawing/2014/main" id="{7A2DE64A-92B0-4146-901E-3AFD75703338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40" y="298993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55;p19">
            <a:extLst>
              <a:ext uri="{FF2B5EF4-FFF2-40B4-BE49-F238E27FC236}">
                <a16:creationId xmlns:a16="http://schemas.microsoft.com/office/drawing/2014/main" id="{AA3E6C49-B287-4DB8-B673-6209B658ADB2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00" y="3200533"/>
            <a:ext cx="480240" cy="11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6;p19">
            <a:extLst>
              <a:ext uri="{FF2B5EF4-FFF2-40B4-BE49-F238E27FC236}">
                <a16:creationId xmlns:a16="http://schemas.microsoft.com/office/drawing/2014/main" id="{84FBDE15-CB80-4F5B-A8EA-93843DCE2C5E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05" y="2942082"/>
            <a:ext cx="362150" cy="12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Правая фигурная скобка 22">
            <a:extLst>
              <a:ext uri="{FF2B5EF4-FFF2-40B4-BE49-F238E27FC236}">
                <a16:creationId xmlns:a16="http://schemas.microsoft.com/office/drawing/2014/main" id="{D534F7CC-3F28-46D0-9889-52D6DCBCB29B}"/>
              </a:ext>
            </a:extLst>
          </p:cNvPr>
          <p:cNvSpPr/>
          <p:nvPr/>
        </p:nvSpPr>
        <p:spPr>
          <a:xfrm rot="5400000" flipH="1">
            <a:off x="4371450" y="-2720257"/>
            <a:ext cx="288181" cy="6828094"/>
          </a:xfrm>
          <a:prstGeom prst="rightBrace">
            <a:avLst>
              <a:gd name="adj1" fmla="val 14931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24" name="Правая фигурная скобка 23">
            <a:extLst>
              <a:ext uri="{FF2B5EF4-FFF2-40B4-BE49-F238E27FC236}">
                <a16:creationId xmlns:a16="http://schemas.microsoft.com/office/drawing/2014/main" id="{FA09D1C9-849F-4D59-8660-703010FA77F4}"/>
              </a:ext>
            </a:extLst>
          </p:cNvPr>
          <p:cNvSpPr/>
          <p:nvPr/>
        </p:nvSpPr>
        <p:spPr>
          <a:xfrm rot="5400000">
            <a:off x="4240237" y="3490536"/>
            <a:ext cx="174764" cy="2086737"/>
          </a:xfrm>
          <a:prstGeom prst="rightBrace">
            <a:avLst>
              <a:gd name="adj1" fmla="val 14931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Myriad Pro" panose="020B0503030403020204" pitchFamily="34" charset="0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EA40597C-D502-47B7-BA66-674CBF387CA4}"/>
              </a:ext>
            </a:extLst>
          </p:cNvPr>
          <p:cNvSpPr/>
          <p:nvPr/>
        </p:nvSpPr>
        <p:spPr>
          <a:xfrm>
            <a:off x="4198289" y="2509420"/>
            <a:ext cx="258660" cy="3558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9C4FF"/>
          </a:solidFill>
          <a:ln w="12600">
            <a:noFill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4779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1317</Words>
  <Application>Microsoft Office PowerPoint</Application>
  <PresentationFormat>Экран (16:9)</PresentationFormat>
  <Paragraphs>303</Paragraphs>
  <Slides>63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3" baseType="lpstr">
      <vt:lpstr>Arial Narrow</vt:lpstr>
      <vt:lpstr>inherit</vt:lpstr>
      <vt:lpstr>Times New Roman</vt:lpstr>
      <vt:lpstr>Cambria Math</vt:lpstr>
      <vt:lpstr>Helvetica Neue Light</vt:lpstr>
      <vt:lpstr>Myriad Pro</vt:lpstr>
      <vt:lpstr>PT Sans</vt:lpstr>
      <vt:lpstr>Arial</vt:lpstr>
      <vt:lpstr>Georgia</vt:lpstr>
      <vt:lpstr>Simple Light</vt:lpstr>
      <vt:lpstr>Презентация PowerPoint</vt:lpstr>
      <vt:lpstr>План</vt:lpstr>
      <vt:lpstr>Что такое data science?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A/B тестирование</vt:lpstr>
      <vt:lpstr>A/B тестирование</vt:lpstr>
      <vt:lpstr>A/B тестирование</vt:lpstr>
      <vt:lpstr>Статистическая гипотеза</vt:lpstr>
      <vt:lpstr>Нулевая и альтернативная гипотеза</vt:lpstr>
      <vt:lpstr>Нулевая и альтернативная гипотеза: пример</vt:lpstr>
      <vt:lpstr>Нулевая и альтернативная гипотеза: пример</vt:lpstr>
      <vt:lpstr>Несимметричность гипотез</vt:lpstr>
      <vt:lpstr>Несимметричность гипотез</vt:lpstr>
      <vt:lpstr>Ошибка I и II рода</vt:lpstr>
      <vt:lpstr>Ошибка I и II рода</vt:lpstr>
      <vt:lpstr>P-значение</vt:lpstr>
      <vt:lpstr>P-значение: пример</vt:lpstr>
      <vt:lpstr>P-значение: пример</vt:lpstr>
      <vt:lpstr>Практическая и статистическая значимость</vt:lpstr>
      <vt:lpstr>Практическая и статистическая значимость</vt:lpstr>
      <vt:lpstr>Практическая и статистическая значимость</vt:lpstr>
      <vt:lpstr>Практическая и статистическая значимость</vt:lpstr>
      <vt:lpstr>Практическая и статистическая значимость</vt:lpstr>
      <vt:lpstr>Практическая и статистическая значимость</vt:lpstr>
      <vt:lpstr>Понятие статистического критерия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Маргарита Бурова</dc:creator>
  <cp:lastModifiedBy>Маргарита Бурова</cp:lastModifiedBy>
  <cp:revision>35</cp:revision>
  <dcterms:modified xsi:type="dcterms:W3CDTF">2020-05-23T09:39:15Z</dcterms:modified>
</cp:coreProperties>
</file>